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33"/>
  </p:notesMasterIdLst>
  <p:sldIdLst>
    <p:sldId id="257" r:id="rId2"/>
    <p:sldId id="261" r:id="rId3"/>
    <p:sldId id="293" r:id="rId4"/>
    <p:sldId id="288" r:id="rId5"/>
    <p:sldId id="289" r:id="rId6"/>
    <p:sldId id="307" r:id="rId7"/>
    <p:sldId id="292" r:id="rId8"/>
    <p:sldId id="291" r:id="rId9"/>
    <p:sldId id="290" r:id="rId10"/>
    <p:sldId id="296" r:id="rId11"/>
    <p:sldId id="297" r:id="rId12"/>
    <p:sldId id="298" r:id="rId13"/>
    <p:sldId id="299" r:id="rId14"/>
    <p:sldId id="300" r:id="rId15"/>
    <p:sldId id="294" r:id="rId16"/>
    <p:sldId id="295" r:id="rId17"/>
    <p:sldId id="301" r:id="rId18"/>
    <p:sldId id="302" r:id="rId19"/>
    <p:sldId id="304" r:id="rId20"/>
    <p:sldId id="303" r:id="rId21"/>
    <p:sldId id="306" r:id="rId22"/>
    <p:sldId id="308" r:id="rId23"/>
    <p:sldId id="309" r:id="rId24"/>
    <p:sldId id="310" r:id="rId25"/>
    <p:sldId id="305" r:id="rId26"/>
    <p:sldId id="313" r:id="rId27"/>
    <p:sldId id="312" r:id="rId28"/>
    <p:sldId id="314" r:id="rId29"/>
    <p:sldId id="315" r:id="rId30"/>
    <p:sldId id="316" r:id="rId31"/>
    <p:sldId id="317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5" orient="horz" pos="480" userDrawn="1">
          <p15:clr>
            <a:srgbClr val="A4A3A4"/>
          </p15:clr>
        </p15:guide>
        <p15:guide id="6" pos="432" userDrawn="1">
          <p15:clr>
            <a:srgbClr val="A4A3A4"/>
          </p15:clr>
        </p15:guide>
        <p15:guide id="7" pos="5352" userDrawn="1">
          <p15:clr>
            <a:srgbClr val="A4A3A4"/>
          </p15:clr>
        </p15:guide>
        <p15:guide id="8" orient="horz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55C"/>
    <a:srgbClr val="3483D2"/>
    <a:srgbClr val="1B354E"/>
    <a:srgbClr val="1A5366"/>
    <a:srgbClr val="193B56"/>
    <a:srgbClr val="4C6486"/>
    <a:srgbClr val="235165"/>
    <a:srgbClr val="1C364E"/>
    <a:srgbClr val="242543"/>
    <a:srgbClr val="1C34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ittlere Formatvorlage 3 - 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1" autoAdjust="0"/>
    <p:restoredTop sz="94643"/>
  </p:normalViewPr>
  <p:slideViewPr>
    <p:cSldViewPr snapToGrid="0" snapToObjects="1" showGuides="1">
      <p:cViewPr varScale="1">
        <p:scale>
          <a:sx n="110" d="100"/>
          <a:sy n="110" d="100"/>
        </p:scale>
        <p:origin x="3618" y="102"/>
      </p:cViewPr>
      <p:guideLst>
        <p:guide orient="horz" pos="2136"/>
        <p:guide pos="2880"/>
        <p:guide orient="horz" pos="480"/>
        <p:guide pos="432"/>
        <p:guide pos="5352"/>
        <p:guide orient="horz"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Lato Regular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Lato Regular" charset="0"/>
              </a:defRPr>
            </a:lvl1pPr>
          </a:lstStyle>
          <a:p>
            <a:fld id="{B11C18F2-A854-E142-8663-43CA0FDB2820}" type="datetimeFigureOut">
              <a:rPr lang="en-US" smtClean="0"/>
              <a:pPr/>
              <a:t>4/23/2018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Lato Regular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Lato Regular" charset="0"/>
              </a:defRPr>
            </a:lvl1pPr>
          </a:lstStyle>
          <a:p>
            <a:fld id="{18B1B13E-E819-3443-A749-19E065A9EF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52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Lato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Lato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Lato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Lato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Lato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331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35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29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149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0057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50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225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2400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1411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5773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887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121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232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107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068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4784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667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7316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2808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004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3473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11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3184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9889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384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764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236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796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766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224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02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50" b="0" i="0">
                <a:latin typeface="Lato Regular" charset="0"/>
              </a:defRPr>
            </a:lvl1pPr>
          </a:lstStyle>
          <a:p>
            <a:endParaRPr lang="en-US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85799" y="761999"/>
            <a:ext cx="4578263" cy="23381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50" b="0" i="0">
                <a:latin typeface="Lato Regular" charset="0"/>
              </a:defRPr>
            </a:lvl1pPr>
          </a:lstStyle>
          <a:p>
            <a:endParaRPr lang="en-US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3879935" y="3757806"/>
            <a:ext cx="4578263" cy="23381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50" b="0" i="0">
                <a:latin typeface="Lato Regular" charset="0"/>
              </a:defRPr>
            </a:lvl1pPr>
          </a:lstStyle>
          <a:p>
            <a:endParaRPr lang="en-US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4572000" y="1832428"/>
            <a:ext cx="1816768" cy="31931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50" b="0" i="0">
                <a:latin typeface="Lato Regular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85800" y="1832428"/>
            <a:ext cx="1816768" cy="31931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50" b="0" i="0">
                <a:latin typeface="Lato Regular" charset="0"/>
              </a:defRPr>
            </a:lvl1pPr>
          </a:lstStyle>
          <a:p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85800" y="1832428"/>
            <a:ext cx="3189514" cy="31931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50" b="0" i="0">
                <a:latin typeface="Lato Regular" charset="0"/>
              </a:defRPr>
            </a:lvl1pPr>
          </a:lstStyle>
          <a:p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24568" y="1721006"/>
            <a:ext cx="1326993" cy="132699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750" b="0" i="0">
                <a:latin typeface="Lato Regular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2899749" y="1721006"/>
            <a:ext cx="1326993" cy="132699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750" b="0" i="0">
                <a:latin typeface="Lato Regular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4774930" y="1721006"/>
            <a:ext cx="1326993" cy="132699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750" b="0" i="0">
                <a:latin typeface="Lato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6650111" y="1721006"/>
            <a:ext cx="1326993" cy="132699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750" b="0" i="0">
                <a:latin typeface="Lato Regular" charset="0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024568" y="4213834"/>
            <a:ext cx="1326993" cy="132699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750" b="0" i="0">
                <a:latin typeface="Lato Regular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2899749" y="4213834"/>
            <a:ext cx="1326993" cy="132699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750" b="0" i="0">
                <a:latin typeface="Lato Regular" charset="0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4774930" y="4213834"/>
            <a:ext cx="1326993" cy="132699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750" b="0" i="0">
                <a:latin typeface="Lato Regular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6650111" y="4213834"/>
            <a:ext cx="1326993" cy="132699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750" b="0" i="0">
                <a:latin typeface="Lato Regular" charset="0"/>
              </a:defRPr>
            </a:lvl1pPr>
          </a:lstStyle>
          <a:p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82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8" r:id="rId2"/>
    <p:sldLayoutId id="2147483705" r:id="rId3"/>
    <p:sldLayoutId id="2147483709" r:id="rId4"/>
    <p:sldLayoutId id="2147483706" r:id="rId5"/>
    <p:sldLayoutId id="2147483710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9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0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0.png"/><Relationship Id="rId4" Type="http://schemas.openxmlformats.org/officeDocument/2006/relationships/image" Target="../media/image4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20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19"/>
          <a:stretch/>
        </p:blipFill>
        <p:spPr>
          <a:xfrm flipV="1">
            <a:off x="0" y="4664333"/>
            <a:ext cx="9144000" cy="21936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Rechteck 8"/>
          <p:cNvSpPr/>
          <p:nvPr/>
        </p:nvSpPr>
        <p:spPr>
          <a:xfrm>
            <a:off x="0" y="4467031"/>
            <a:ext cx="9144000" cy="197302"/>
          </a:xfrm>
          <a:prstGeom prst="rect">
            <a:avLst/>
          </a:prstGeom>
          <a:gradFill flip="none" rotWithShape="1">
            <a:gsLst>
              <a:gs pos="0">
                <a:srgbClr val="13455C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300681" y="4664333"/>
            <a:ext cx="8542638" cy="19963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de-DE" sz="4000" dirty="0" smtClean="0"/>
              <a:t>Implementation </a:t>
            </a:r>
            <a:r>
              <a:rPr lang="de-DE" sz="4000" dirty="0" err="1" smtClean="0"/>
              <a:t>of</a:t>
            </a:r>
            <a:r>
              <a:rPr lang="de-DE" sz="4000" dirty="0" smtClean="0"/>
              <a:t> </a:t>
            </a:r>
            <a:endParaRPr lang="de-DE" sz="4000" dirty="0" smtClean="0"/>
          </a:p>
          <a:p>
            <a:pPr algn="ctr"/>
            <a:r>
              <a:rPr lang="en-US" sz="4000" dirty="0" smtClean="0"/>
              <a:t>genetic </a:t>
            </a:r>
            <a:r>
              <a:rPr lang="en-US" sz="4000" dirty="0"/>
              <a:t>gain </a:t>
            </a:r>
            <a:r>
              <a:rPr lang="en-US" sz="4000" dirty="0" smtClean="0"/>
              <a:t>assessment</a:t>
            </a:r>
          </a:p>
          <a:p>
            <a:pPr algn="ctr"/>
            <a:r>
              <a:rPr lang="en-US" sz="4000" dirty="0" smtClean="0"/>
              <a:t>using </a:t>
            </a:r>
            <a:r>
              <a:rPr lang="en-US" sz="4000" dirty="0"/>
              <a:t>the BRRI data </a:t>
            </a:r>
          </a:p>
        </p:txBody>
      </p:sp>
      <p:sp>
        <p:nvSpPr>
          <p:cNvPr id="11" name="Rechteck 10"/>
          <p:cNvSpPr/>
          <p:nvPr/>
        </p:nvSpPr>
        <p:spPr>
          <a:xfrm flipV="1">
            <a:off x="0" y="-2665"/>
            <a:ext cx="9144000" cy="197302"/>
          </a:xfrm>
          <a:prstGeom prst="rect">
            <a:avLst/>
          </a:prstGeom>
          <a:gradFill flip="none" rotWithShape="1">
            <a:gsLst>
              <a:gs pos="0">
                <a:srgbClr val="13455C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4"/>
          <a:srcRect t="16114"/>
          <a:stretch/>
        </p:blipFill>
        <p:spPr>
          <a:xfrm>
            <a:off x="653143" y="138444"/>
            <a:ext cx="7837715" cy="4252724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4"/>
          <a:srcRect l="40333" t="139" r="29612" b="87905"/>
          <a:stretch/>
        </p:blipFill>
        <p:spPr>
          <a:xfrm>
            <a:off x="0" y="3944983"/>
            <a:ext cx="2117423" cy="54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7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05" t="55275"/>
          <a:stretch/>
        </p:blipFill>
        <p:spPr>
          <a:xfrm>
            <a:off x="0" y="3"/>
            <a:ext cx="9143999" cy="888272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88536" y="-63693"/>
            <a:ext cx="70301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dirty="0" err="1" smtClean="0">
                <a:solidFill>
                  <a:schemeClr val="bg1"/>
                </a:solidFill>
              </a:rPr>
              <a:t>GxE</a:t>
            </a:r>
            <a:r>
              <a:rPr lang="de-DE" sz="6000" dirty="0" smtClean="0">
                <a:solidFill>
                  <a:schemeClr val="bg1"/>
                </a:solidFill>
              </a:rPr>
              <a:t> </a:t>
            </a:r>
            <a:r>
              <a:rPr lang="de-DE" sz="6000" dirty="0" err="1" smtClean="0">
                <a:solidFill>
                  <a:schemeClr val="bg1"/>
                </a:solidFill>
              </a:rPr>
              <a:t>means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226629" y="120972"/>
            <a:ext cx="2821577" cy="646331"/>
          </a:xfrm>
          <a:prstGeom prst="rect">
            <a:avLst/>
          </a:prstGeom>
          <a:solidFill>
            <a:srgbClr val="4C648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rgbClr val="FFC000"/>
                </a:solidFill>
              </a:rPr>
              <a:t>R-Code:</a:t>
            </a:r>
          </a:p>
          <a:p>
            <a:pPr algn="ctr"/>
            <a:r>
              <a:rPr lang="de-DE" dirty="0" smtClean="0">
                <a:solidFill>
                  <a:srgbClr val="FFC000"/>
                </a:solidFill>
              </a:rPr>
              <a:t>„02b </a:t>
            </a:r>
            <a:r>
              <a:rPr lang="de-DE" dirty="0" err="1" smtClean="0">
                <a:solidFill>
                  <a:srgbClr val="FFC000"/>
                </a:solidFill>
              </a:rPr>
              <a:t>plot</a:t>
            </a:r>
            <a:r>
              <a:rPr lang="de-DE" dirty="0" smtClean="0">
                <a:solidFill>
                  <a:srgbClr val="FFC000"/>
                </a:solidFill>
              </a:rPr>
              <a:t> </a:t>
            </a:r>
            <a:r>
              <a:rPr lang="de-DE" dirty="0" err="1" smtClean="0">
                <a:solidFill>
                  <a:srgbClr val="FFC000"/>
                </a:solidFill>
              </a:rPr>
              <a:t>GxE</a:t>
            </a:r>
            <a:r>
              <a:rPr lang="de-DE" dirty="0" smtClean="0">
                <a:solidFill>
                  <a:srgbClr val="FFC000"/>
                </a:solidFill>
              </a:rPr>
              <a:t> </a:t>
            </a:r>
            <a:r>
              <a:rPr lang="de-DE" dirty="0" err="1" smtClean="0">
                <a:solidFill>
                  <a:srgbClr val="FFC000"/>
                </a:solidFill>
              </a:rPr>
              <a:t>means</a:t>
            </a:r>
            <a:r>
              <a:rPr lang="de-DE" dirty="0" smtClean="0">
                <a:solidFill>
                  <a:srgbClr val="FFC000"/>
                </a:solidFill>
              </a:rPr>
              <a:t>“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4"/>
          <a:srcRect t="8527"/>
          <a:stretch/>
        </p:blipFill>
        <p:spPr>
          <a:xfrm>
            <a:off x="0" y="896974"/>
            <a:ext cx="9144000" cy="1942823"/>
          </a:xfrm>
          <a:prstGeom prst="rect">
            <a:avLst/>
          </a:prstGeom>
        </p:spPr>
      </p:pic>
      <p:sp>
        <p:nvSpPr>
          <p:cNvPr id="22" name="Rechteck 19"/>
          <p:cNvSpPr/>
          <p:nvPr/>
        </p:nvSpPr>
        <p:spPr>
          <a:xfrm>
            <a:off x="7611291" y="879548"/>
            <a:ext cx="748938" cy="1960249"/>
          </a:xfrm>
          <a:prstGeom prst="rect">
            <a:avLst/>
          </a:prstGeom>
          <a:solidFill>
            <a:srgbClr val="1A536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95" y="2848495"/>
            <a:ext cx="7885611" cy="3699704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8650" y="879548"/>
            <a:ext cx="273800" cy="169495"/>
          </a:xfrm>
          <a:prstGeom prst="rect">
            <a:avLst/>
          </a:prstGeom>
        </p:spPr>
      </p:pic>
      <p:sp>
        <p:nvSpPr>
          <p:cNvPr id="14" name="Rechteck 19"/>
          <p:cNvSpPr/>
          <p:nvPr/>
        </p:nvSpPr>
        <p:spPr>
          <a:xfrm>
            <a:off x="2695303" y="879547"/>
            <a:ext cx="457200" cy="1960249"/>
          </a:xfrm>
          <a:prstGeom prst="rect">
            <a:avLst/>
          </a:prstGeom>
          <a:solidFill>
            <a:srgbClr val="1A536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feld 9"/>
              <p:cNvSpPr txBox="1"/>
              <p:nvPr/>
            </p:nvSpPr>
            <p:spPr>
              <a:xfrm>
                <a:off x="5250179" y="5988745"/>
                <a:ext cx="269176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feld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179" y="5988745"/>
                <a:ext cx="269176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15909" r="-4545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458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05" t="55275"/>
          <a:stretch/>
        </p:blipFill>
        <p:spPr>
          <a:xfrm>
            <a:off x="0" y="3"/>
            <a:ext cx="9143999" cy="888272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88536" y="-63693"/>
            <a:ext cx="70301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dirty="0" err="1" smtClean="0">
                <a:solidFill>
                  <a:schemeClr val="bg1"/>
                </a:solidFill>
              </a:rPr>
              <a:t>GxE</a:t>
            </a:r>
            <a:r>
              <a:rPr lang="de-DE" sz="6000" dirty="0" smtClean="0">
                <a:solidFill>
                  <a:schemeClr val="bg1"/>
                </a:solidFill>
              </a:rPr>
              <a:t> </a:t>
            </a:r>
            <a:r>
              <a:rPr lang="de-DE" sz="6000" dirty="0" err="1" smtClean="0">
                <a:solidFill>
                  <a:schemeClr val="bg1"/>
                </a:solidFill>
              </a:rPr>
              <a:t>means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226629" y="120972"/>
            <a:ext cx="2821577" cy="646331"/>
          </a:xfrm>
          <a:prstGeom prst="rect">
            <a:avLst/>
          </a:prstGeom>
          <a:solidFill>
            <a:srgbClr val="4C648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rgbClr val="FFC000"/>
                </a:solidFill>
              </a:rPr>
              <a:t>R-Code:</a:t>
            </a:r>
          </a:p>
          <a:p>
            <a:pPr algn="ctr"/>
            <a:r>
              <a:rPr lang="de-DE" dirty="0" smtClean="0">
                <a:solidFill>
                  <a:srgbClr val="FFC000"/>
                </a:solidFill>
              </a:rPr>
              <a:t>„02b </a:t>
            </a:r>
            <a:r>
              <a:rPr lang="de-DE" dirty="0" err="1" smtClean="0">
                <a:solidFill>
                  <a:srgbClr val="FFC000"/>
                </a:solidFill>
              </a:rPr>
              <a:t>plot</a:t>
            </a:r>
            <a:r>
              <a:rPr lang="de-DE" dirty="0" smtClean="0">
                <a:solidFill>
                  <a:srgbClr val="FFC000"/>
                </a:solidFill>
              </a:rPr>
              <a:t> </a:t>
            </a:r>
            <a:r>
              <a:rPr lang="de-DE" dirty="0" err="1" smtClean="0">
                <a:solidFill>
                  <a:srgbClr val="FFC000"/>
                </a:solidFill>
              </a:rPr>
              <a:t>GxE</a:t>
            </a:r>
            <a:r>
              <a:rPr lang="de-DE" dirty="0" smtClean="0">
                <a:solidFill>
                  <a:srgbClr val="FFC000"/>
                </a:solidFill>
              </a:rPr>
              <a:t> </a:t>
            </a:r>
            <a:r>
              <a:rPr lang="de-DE" dirty="0" err="1" smtClean="0">
                <a:solidFill>
                  <a:srgbClr val="FFC000"/>
                </a:solidFill>
              </a:rPr>
              <a:t>means</a:t>
            </a:r>
            <a:r>
              <a:rPr lang="de-DE" dirty="0" smtClean="0">
                <a:solidFill>
                  <a:srgbClr val="FFC000"/>
                </a:solidFill>
              </a:rPr>
              <a:t>“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4"/>
          <a:srcRect t="8527"/>
          <a:stretch/>
        </p:blipFill>
        <p:spPr>
          <a:xfrm>
            <a:off x="0" y="896974"/>
            <a:ext cx="9144000" cy="1942823"/>
          </a:xfrm>
          <a:prstGeom prst="rect">
            <a:avLst/>
          </a:prstGeom>
        </p:spPr>
      </p:pic>
      <p:sp>
        <p:nvSpPr>
          <p:cNvPr id="22" name="Rechteck 19"/>
          <p:cNvSpPr/>
          <p:nvPr/>
        </p:nvSpPr>
        <p:spPr>
          <a:xfrm>
            <a:off x="7611291" y="879548"/>
            <a:ext cx="748938" cy="1960249"/>
          </a:xfrm>
          <a:prstGeom prst="rect">
            <a:avLst/>
          </a:prstGeom>
          <a:solidFill>
            <a:srgbClr val="1A536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905" y="2974990"/>
            <a:ext cx="7909477" cy="3748205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0064" y="888275"/>
            <a:ext cx="274740" cy="170077"/>
          </a:xfrm>
          <a:prstGeom prst="rect">
            <a:avLst/>
          </a:prstGeom>
        </p:spPr>
      </p:pic>
      <p:sp>
        <p:nvSpPr>
          <p:cNvPr id="14" name="Rechteck 19"/>
          <p:cNvSpPr/>
          <p:nvPr/>
        </p:nvSpPr>
        <p:spPr>
          <a:xfrm>
            <a:off x="3087189" y="879547"/>
            <a:ext cx="457200" cy="1960249"/>
          </a:xfrm>
          <a:prstGeom prst="rect">
            <a:avLst/>
          </a:prstGeom>
          <a:solidFill>
            <a:srgbClr val="1A536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87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05" t="55275"/>
          <a:stretch/>
        </p:blipFill>
        <p:spPr>
          <a:xfrm>
            <a:off x="0" y="3"/>
            <a:ext cx="9143999" cy="888272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88536" y="-63693"/>
            <a:ext cx="70301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dirty="0" err="1" smtClean="0">
                <a:solidFill>
                  <a:schemeClr val="bg1"/>
                </a:solidFill>
              </a:rPr>
              <a:t>GxE</a:t>
            </a:r>
            <a:r>
              <a:rPr lang="de-DE" sz="6000" dirty="0" smtClean="0">
                <a:solidFill>
                  <a:schemeClr val="bg1"/>
                </a:solidFill>
              </a:rPr>
              <a:t> </a:t>
            </a:r>
            <a:r>
              <a:rPr lang="de-DE" sz="6000" dirty="0" err="1" smtClean="0">
                <a:solidFill>
                  <a:schemeClr val="bg1"/>
                </a:solidFill>
              </a:rPr>
              <a:t>means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226629" y="120972"/>
            <a:ext cx="2821577" cy="646331"/>
          </a:xfrm>
          <a:prstGeom prst="rect">
            <a:avLst/>
          </a:prstGeom>
          <a:solidFill>
            <a:srgbClr val="4C648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rgbClr val="FFC000"/>
                </a:solidFill>
              </a:rPr>
              <a:t>R-Code:</a:t>
            </a:r>
          </a:p>
          <a:p>
            <a:pPr algn="ctr"/>
            <a:r>
              <a:rPr lang="de-DE" dirty="0" smtClean="0">
                <a:solidFill>
                  <a:srgbClr val="FFC000"/>
                </a:solidFill>
              </a:rPr>
              <a:t>„02b </a:t>
            </a:r>
            <a:r>
              <a:rPr lang="de-DE" dirty="0" err="1" smtClean="0">
                <a:solidFill>
                  <a:srgbClr val="FFC000"/>
                </a:solidFill>
              </a:rPr>
              <a:t>plot</a:t>
            </a:r>
            <a:r>
              <a:rPr lang="de-DE" dirty="0" smtClean="0">
                <a:solidFill>
                  <a:srgbClr val="FFC000"/>
                </a:solidFill>
              </a:rPr>
              <a:t> </a:t>
            </a:r>
            <a:r>
              <a:rPr lang="de-DE" dirty="0" err="1" smtClean="0">
                <a:solidFill>
                  <a:srgbClr val="FFC000"/>
                </a:solidFill>
              </a:rPr>
              <a:t>GxE</a:t>
            </a:r>
            <a:r>
              <a:rPr lang="de-DE" dirty="0" smtClean="0">
                <a:solidFill>
                  <a:srgbClr val="FFC000"/>
                </a:solidFill>
              </a:rPr>
              <a:t> </a:t>
            </a:r>
            <a:r>
              <a:rPr lang="de-DE" dirty="0" err="1" smtClean="0">
                <a:solidFill>
                  <a:srgbClr val="FFC000"/>
                </a:solidFill>
              </a:rPr>
              <a:t>means</a:t>
            </a:r>
            <a:r>
              <a:rPr lang="de-DE" dirty="0" smtClean="0">
                <a:solidFill>
                  <a:srgbClr val="FFC000"/>
                </a:solidFill>
              </a:rPr>
              <a:t>“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4"/>
          <a:srcRect t="8527"/>
          <a:stretch/>
        </p:blipFill>
        <p:spPr>
          <a:xfrm>
            <a:off x="0" y="896974"/>
            <a:ext cx="9144000" cy="1942823"/>
          </a:xfrm>
          <a:prstGeom prst="rect">
            <a:avLst/>
          </a:prstGeom>
        </p:spPr>
      </p:pic>
      <p:sp>
        <p:nvSpPr>
          <p:cNvPr id="22" name="Rechteck 19"/>
          <p:cNvSpPr/>
          <p:nvPr/>
        </p:nvSpPr>
        <p:spPr>
          <a:xfrm>
            <a:off x="7611291" y="879548"/>
            <a:ext cx="748938" cy="1960249"/>
          </a:xfrm>
          <a:prstGeom prst="rect">
            <a:avLst/>
          </a:prstGeom>
          <a:solidFill>
            <a:srgbClr val="1A536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hteck 19"/>
          <p:cNvSpPr/>
          <p:nvPr/>
        </p:nvSpPr>
        <p:spPr>
          <a:xfrm>
            <a:off x="3114761" y="879547"/>
            <a:ext cx="429627" cy="1960249"/>
          </a:xfrm>
          <a:prstGeom prst="rect">
            <a:avLst/>
          </a:prstGeom>
          <a:solidFill>
            <a:srgbClr val="1A536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5"/>
          <a:srcRect t="21514"/>
          <a:stretch/>
        </p:blipFill>
        <p:spPr>
          <a:xfrm>
            <a:off x="655403" y="2848495"/>
            <a:ext cx="7833194" cy="4009505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5"/>
          <a:srcRect l="41940" t="1980" r="29488" b="87963"/>
          <a:stretch/>
        </p:blipFill>
        <p:spPr>
          <a:xfrm>
            <a:off x="132081" y="6230966"/>
            <a:ext cx="2238102" cy="513806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1856" y="891083"/>
            <a:ext cx="252911" cy="156564"/>
          </a:xfrm>
          <a:prstGeom prst="rect">
            <a:avLst/>
          </a:prstGeom>
        </p:spPr>
      </p:pic>
      <p:sp>
        <p:nvSpPr>
          <p:cNvPr id="15" name="Rechteck 19"/>
          <p:cNvSpPr/>
          <p:nvPr/>
        </p:nvSpPr>
        <p:spPr>
          <a:xfrm>
            <a:off x="2725785" y="888245"/>
            <a:ext cx="387531" cy="1960249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feld 17"/>
              <p:cNvSpPr txBox="1"/>
              <p:nvPr/>
            </p:nvSpPr>
            <p:spPr>
              <a:xfrm>
                <a:off x="792479" y="6288409"/>
                <a:ext cx="269176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feld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79" y="6288409"/>
                <a:ext cx="269176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15909" r="-4545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749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05" t="55275"/>
          <a:stretch/>
        </p:blipFill>
        <p:spPr>
          <a:xfrm>
            <a:off x="0" y="3"/>
            <a:ext cx="9143999" cy="888272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88536" y="-63693"/>
            <a:ext cx="70301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dirty="0" err="1" smtClean="0">
                <a:solidFill>
                  <a:schemeClr val="bg1"/>
                </a:solidFill>
              </a:rPr>
              <a:t>GxE</a:t>
            </a:r>
            <a:r>
              <a:rPr lang="de-DE" sz="6000" dirty="0" smtClean="0">
                <a:solidFill>
                  <a:schemeClr val="bg1"/>
                </a:solidFill>
              </a:rPr>
              <a:t> </a:t>
            </a:r>
            <a:r>
              <a:rPr lang="de-DE" sz="6000" dirty="0" err="1" smtClean="0">
                <a:solidFill>
                  <a:schemeClr val="bg1"/>
                </a:solidFill>
              </a:rPr>
              <a:t>means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226629" y="120972"/>
            <a:ext cx="2821577" cy="646331"/>
          </a:xfrm>
          <a:prstGeom prst="rect">
            <a:avLst/>
          </a:prstGeom>
          <a:solidFill>
            <a:srgbClr val="4C648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rgbClr val="FFC000"/>
                </a:solidFill>
              </a:rPr>
              <a:t>R-Code:</a:t>
            </a:r>
          </a:p>
          <a:p>
            <a:pPr algn="ctr"/>
            <a:r>
              <a:rPr lang="de-DE" dirty="0" smtClean="0">
                <a:solidFill>
                  <a:srgbClr val="FFC000"/>
                </a:solidFill>
              </a:rPr>
              <a:t>„02b </a:t>
            </a:r>
            <a:r>
              <a:rPr lang="de-DE" dirty="0" err="1" smtClean="0">
                <a:solidFill>
                  <a:srgbClr val="FFC000"/>
                </a:solidFill>
              </a:rPr>
              <a:t>plot</a:t>
            </a:r>
            <a:r>
              <a:rPr lang="de-DE" dirty="0" smtClean="0">
                <a:solidFill>
                  <a:srgbClr val="FFC000"/>
                </a:solidFill>
              </a:rPr>
              <a:t> </a:t>
            </a:r>
            <a:r>
              <a:rPr lang="de-DE" dirty="0" err="1" smtClean="0">
                <a:solidFill>
                  <a:srgbClr val="FFC000"/>
                </a:solidFill>
              </a:rPr>
              <a:t>GxE</a:t>
            </a:r>
            <a:r>
              <a:rPr lang="de-DE" dirty="0" smtClean="0">
                <a:solidFill>
                  <a:srgbClr val="FFC000"/>
                </a:solidFill>
              </a:rPr>
              <a:t> </a:t>
            </a:r>
            <a:r>
              <a:rPr lang="de-DE" dirty="0" err="1" smtClean="0">
                <a:solidFill>
                  <a:srgbClr val="FFC000"/>
                </a:solidFill>
              </a:rPr>
              <a:t>means</a:t>
            </a:r>
            <a:r>
              <a:rPr lang="de-DE" dirty="0" smtClean="0">
                <a:solidFill>
                  <a:srgbClr val="FFC000"/>
                </a:solidFill>
              </a:rPr>
              <a:t>“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968889"/>
            <a:ext cx="9144000" cy="5889111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88536" y="930817"/>
            <a:ext cx="31822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600" b="1" dirty="0" smtClean="0">
                <a:solidFill>
                  <a:srgbClr val="1B354E"/>
                </a:solidFill>
                <a:latin typeface="Segoe UI" panose="020B0502040204020203" pitchFamily="34" charset="0"/>
              </a:rPr>
              <a:t>Aman </a:t>
            </a:r>
            <a:r>
              <a:rPr lang="de-DE" sz="3600" b="1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dataset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feld 5"/>
              <p:cNvSpPr txBox="1"/>
              <p:nvPr/>
            </p:nvSpPr>
            <p:spPr>
              <a:xfrm>
                <a:off x="4625339" y="1172905"/>
                <a:ext cx="269176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feld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339" y="1172905"/>
                <a:ext cx="269176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8182" r="-4545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530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49235"/>
            <a:ext cx="9144000" cy="5914571"/>
          </a:xfrm>
          <a:prstGeom prst="rect">
            <a:avLst/>
          </a:prstGeom>
        </p:spPr>
      </p:pic>
      <p:pic>
        <p:nvPicPr>
          <p:cNvPr id="7" name="Picture Placeholder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05" t="55275"/>
          <a:stretch/>
        </p:blipFill>
        <p:spPr>
          <a:xfrm>
            <a:off x="0" y="3"/>
            <a:ext cx="9143999" cy="888272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88536" y="-63693"/>
            <a:ext cx="70301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dirty="0" err="1" smtClean="0">
                <a:solidFill>
                  <a:schemeClr val="bg1"/>
                </a:solidFill>
              </a:rPr>
              <a:t>GxE</a:t>
            </a:r>
            <a:r>
              <a:rPr lang="de-DE" sz="6000" dirty="0" smtClean="0">
                <a:solidFill>
                  <a:schemeClr val="bg1"/>
                </a:solidFill>
              </a:rPr>
              <a:t> </a:t>
            </a:r>
            <a:r>
              <a:rPr lang="de-DE" sz="6000" dirty="0" err="1" smtClean="0">
                <a:solidFill>
                  <a:schemeClr val="bg1"/>
                </a:solidFill>
              </a:rPr>
              <a:t>means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226629" y="120972"/>
            <a:ext cx="2821577" cy="646331"/>
          </a:xfrm>
          <a:prstGeom prst="rect">
            <a:avLst/>
          </a:prstGeom>
          <a:solidFill>
            <a:srgbClr val="4C648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rgbClr val="FFC000"/>
                </a:solidFill>
              </a:rPr>
              <a:t>R-Code:</a:t>
            </a:r>
          </a:p>
          <a:p>
            <a:pPr algn="ctr"/>
            <a:r>
              <a:rPr lang="de-DE" dirty="0" smtClean="0">
                <a:solidFill>
                  <a:srgbClr val="FFC000"/>
                </a:solidFill>
              </a:rPr>
              <a:t>„02b </a:t>
            </a:r>
            <a:r>
              <a:rPr lang="de-DE" dirty="0" err="1" smtClean="0">
                <a:solidFill>
                  <a:srgbClr val="FFC000"/>
                </a:solidFill>
              </a:rPr>
              <a:t>plot</a:t>
            </a:r>
            <a:r>
              <a:rPr lang="de-DE" dirty="0" smtClean="0">
                <a:solidFill>
                  <a:srgbClr val="FFC000"/>
                </a:solidFill>
              </a:rPr>
              <a:t> </a:t>
            </a:r>
            <a:r>
              <a:rPr lang="de-DE" dirty="0" err="1" smtClean="0">
                <a:solidFill>
                  <a:srgbClr val="FFC000"/>
                </a:solidFill>
              </a:rPr>
              <a:t>GxE</a:t>
            </a:r>
            <a:r>
              <a:rPr lang="de-DE" dirty="0" smtClean="0">
                <a:solidFill>
                  <a:srgbClr val="FFC000"/>
                </a:solidFill>
              </a:rPr>
              <a:t> </a:t>
            </a:r>
            <a:r>
              <a:rPr lang="de-DE" dirty="0" err="1" smtClean="0">
                <a:solidFill>
                  <a:srgbClr val="FFC000"/>
                </a:solidFill>
              </a:rPr>
              <a:t>means</a:t>
            </a:r>
            <a:r>
              <a:rPr lang="de-DE" dirty="0" smtClean="0">
                <a:solidFill>
                  <a:srgbClr val="FFC000"/>
                </a:solidFill>
              </a:rPr>
              <a:t>“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88536" y="930817"/>
            <a:ext cx="29496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600" b="1" dirty="0" smtClean="0">
                <a:solidFill>
                  <a:srgbClr val="1B354E"/>
                </a:solidFill>
                <a:latin typeface="Segoe UI" panose="020B0502040204020203" pitchFamily="34" charset="0"/>
              </a:rPr>
              <a:t>Boro </a:t>
            </a:r>
            <a:r>
              <a:rPr lang="de-DE" sz="3600" b="1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dataset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4625339" y="1150045"/>
                <a:ext cx="269176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339" y="1150045"/>
                <a:ext cx="269176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8182" r="-4545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561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0" y="2984864"/>
            <a:ext cx="9143999" cy="888272"/>
            <a:chOff x="0" y="2406554"/>
            <a:chExt cx="9143999" cy="888272"/>
          </a:xfrm>
        </p:grpSpPr>
        <p:pic>
          <p:nvPicPr>
            <p:cNvPr id="7" name="Picture Placeholder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905" t="55275"/>
            <a:stretch/>
          </p:blipFill>
          <p:spPr>
            <a:xfrm>
              <a:off x="0" y="2406554"/>
              <a:ext cx="9143999" cy="888272"/>
            </a:xfrm>
            <a:prstGeom prst="rect">
              <a:avLst/>
            </a:prstGeom>
          </p:spPr>
        </p:pic>
        <p:sp>
          <p:nvSpPr>
            <p:cNvPr id="13" name="Textfeld 12"/>
            <p:cNvSpPr txBox="1"/>
            <p:nvPr/>
          </p:nvSpPr>
          <p:spPr>
            <a:xfrm>
              <a:off x="88536" y="2496747"/>
              <a:ext cx="703015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000" dirty="0" err="1" smtClean="0">
                  <a:solidFill>
                    <a:schemeClr val="bg1"/>
                  </a:solidFill>
                </a:rPr>
                <a:t>Genetic</a:t>
              </a:r>
              <a:r>
                <a:rPr lang="de-DE" sz="4000" dirty="0" smtClean="0">
                  <a:solidFill>
                    <a:schemeClr val="bg1"/>
                  </a:solidFill>
                </a:rPr>
                <a:t> </a:t>
              </a:r>
              <a:r>
                <a:rPr lang="de-DE" sz="4000" dirty="0" err="1" smtClean="0">
                  <a:solidFill>
                    <a:schemeClr val="bg1"/>
                  </a:solidFill>
                </a:rPr>
                <a:t>gain</a:t>
              </a:r>
              <a:r>
                <a:rPr lang="de-DE" sz="4000" dirty="0" smtClean="0">
                  <a:solidFill>
                    <a:schemeClr val="bg1"/>
                  </a:solidFill>
                </a:rPr>
                <a:t> </a:t>
              </a:r>
              <a:r>
                <a:rPr lang="de-DE" sz="4000" dirty="0" err="1" smtClean="0">
                  <a:solidFill>
                    <a:schemeClr val="bg1"/>
                  </a:solidFill>
                </a:rPr>
                <a:t>assessment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6810103" y="2524535"/>
              <a:ext cx="2238103" cy="646331"/>
            </a:xfrm>
            <a:prstGeom prst="rect">
              <a:avLst/>
            </a:prstGeom>
            <a:solidFill>
              <a:srgbClr val="4C6486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smtClean="0">
                  <a:solidFill>
                    <a:srgbClr val="FFC000"/>
                  </a:solidFill>
                </a:rPr>
                <a:t>R-Code:</a:t>
              </a:r>
            </a:p>
            <a:p>
              <a:pPr algn="ctr"/>
              <a:r>
                <a:rPr lang="de-DE" dirty="0" smtClean="0">
                  <a:solidFill>
                    <a:srgbClr val="FFC000"/>
                  </a:solidFill>
                </a:rPr>
                <a:t>„02 </a:t>
              </a:r>
              <a:r>
                <a:rPr lang="de-DE" dirty="0" err="1" smtClean="0">
                  <a:solidFill>
                    <a:srgbClr val="FFC000"/>
                  </a:solidFill>
                </a:rPr>
                <a:t>genetic</a:t>
              </a:r>
              <a:r>
                <a:rPr lang="de-DE" dirty="0" smtClean="0">
                  <a:solidFill>
                    <a:srgbClr val="FFC000"/>
                  </a:solidFill>
                </a:rPr>
                <a:t> </a:t>
              </a:r>
              <a:r>
                <a:rPr lang="de-DE" dirty="0" err="1" smtClean="0">
                  <a:solidFill>
                    <a:srgbClr val="FFC000"/>
                  </a:solidFill>
                </a:rPr>
                <a:t>gain</a:t>
              </a:r>
              <a:r>
                <a:rPr lang="de-DE" dirty="0" smtClean="0">
                  <a:solidFill>
                    <a:srgbClr val="FFC000"/>
                  </a:solidFill>
                </a:rPr>
                <a:t>“</a:t>
              </a:r>
              <a:endParaRPr lang="en-US" dirty="0">
                <a:solidFill>
                  <a:srgbClr val="FFC000"/>
                </a:solidFill>
              </a:endParaRPr>
            </a:p>
          </p:txBody>
        </p:sp>
      </p:grpSp>
      <p:sp>
        <p:nvSpPr>
          <p:cNvPr id="14" name="Rechteck 13"/>
          <p:cNvSpPr/>
          <p:nvPr/>
        </p:nvSpPr>
        <p:spPr>
          <a:xfrm>
            <a:off x="353238" y="3996202"/>
            <a:ext cx="85817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sz="2400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Incorporating</a:t>
            </a:r>
            <a:r>
              <a:rPr lang="de-DE" sz="2400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</a:t>
            </a:r>
            <a:r>
              <a:rPr lang="de-DE" sz="2400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regression</a:t>
            </a:r>
            <a:r>
              <a:rPr lang="de-DE" sz="2400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</a:t>
            </a:r>
            <a:r>
              <a:rPr lang="de-DE" sz="2400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terms</a:t>
            </a:r>
            <a:r>
              <a:rPr lang="de-DE" sz="2400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in </a:t>
            </a:r>
            <a:r>
              <a:rPr lang="de-DE" sz="2400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basic</a:t>
            </a:r>
            <a:r>
              <a:rPr lang="de-DE" sz="2400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MET </a:t>
            </a:r>
            <a:r>
              <a:rPr lang="de-DE" sz="2400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mixed</a:t>
            </a:r>
            <a:r>
              <a:rPr lang="de-DE" sz="2400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</a:t>
            </a:r>
            <a:r>
              <a:rPr lang="de-DE" sz="2400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model</a:t>
            </a:r>
            <a:endParaRPr lang="en-US" sz="2400" dirty="0" smtClean="0">
              <a:solidFill>
                <a:srgbClr val="1B354E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99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19"/>
          <p:cNvSpPr/>
          <p:nvPr/>
        </p:nvSpPr>
        <p:spPr>
          <a:xfrm>
            <a:off x="5499464" y="981455"/>
            <a:ext cx="3465983" cy="980243"/>
          </a:xfrm>
          <a:prstGeom prst="rect">
            <a:avLst/>
          </a:prstGeom>
          <a:solidFill>
            <a:srgbClr val="1A536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5" y="1955089"/>
            <a:ext cx="8886893" cy="1815723"/>
          </a:xfrm>
          <a:prstGeom prst="rect">
            <a:avLst/>
          </a:prstGeom>
          <a:ln>
            <a:solidFill>
              <a:srgbClr val="13455C"/>
            </a:solidFill>
          </a:ln>
        </p:spPr>
      </p:pic>
      <p:pic>
        <p:nvPicPr>
          <p:cNvPr id="7" name="Picture Placeholder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05" t="55275"/>
          <a:stretch/>
        </p:blipFill>
        <p:spPr>
          <a:xfrm>
            <a:off x="0" y="2989"/>
            <a:ext cx="9143999" cy="888272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88536" y="93182"/>
            <a:ext cx="7030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 smtClean="0">
                <a:solidFill>
                  <a:schemeClr val="bg1"/>
                </a:solidFill>
              </a:rPr>
              <a:t>Genetic</a:t>
            </a:r>
            <a:r>
              <a:rPr lang="de-DE" sz="4000" dirty="0" smtClean="0">
                <a:solidFill>
                  <a:schemeClr val="bg1"/>
                </a:solidFill>
              </a:rPr>
              <a:t> </a:t>
            </a:r>
            <a:r>
              <a:rPr lang="de-DE" sz="4000" dirty="0" err="1" smtClean="0">
                <a:solidFill>
                  <a:schemeClr val="bg1"/>
                </a:solidFill>
              </a:rPr>
              <a:t>gain</a:t>
            </a:r>
            <a:r>
              <a:rPr lang="de-DE" sz="4000" dirty="0" smtClean="0">
                <a:solidFill>
                  <a:schemeClr val="bg1"/>
                </a:solidFill>
              </a:rPr>
              <a:t> </a:t>
            </a:r>
            <a:r>
              <a:rPr lang="de-DE" sz="4000" dirty="0" err="1" smtClean="0">
                <a:solidFill>
                  <a:schemeClr val="bg1"/>
                </a:solidFill>
              </a:rPr>
              <a:t>assessment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810103" y="120970"/>
            <a:ext cx="2238103" cy="646331"/>
          </a:xfrm>
          <a:prstGeom prst="rect">
            <a:avLst/>
          </a:prstGeom>
          <a:solidFill>
            <a:srgbClr val="4C648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rgbClr val="FFC000"/>
                </a:solidFill>
              </a:rPr>
              <a:t>R-Code:</a:t>
            </a:r>
          </a:p>
          <a:p>
            <a:pPr algn="ctr"/>
            <a:r>
              <a:rPr lang="de-DE" dirty="0" smtClean="0">
                <a:solidFill>
                  <a:srgbClr val="FFC000"/>
                </a:solidFill>
              </a:rPr>
              <a:t>„02 </a:t>
            </a:r>
            <a:r>
              <a:rPr lang="de-DE" dirty="0" err="1" smtClean="0">
                <a:solidFill>
                  <a:srgbClr val="FFC000"/>
                </a:solidFill>
              </a:rPr>
              <a:t>genetic</a:t>
            </a:r>
            <a:r>
              <a:rPr lang="de-DE" dirty="0" smtClean="0">
                <a:solidFill>
                  <a:srgbClr val="FFC000"/>
                </a:solidFill>
              </a:rPr>
              <a:t> </a:t>
            </a:r>
            <a:r>
              <a:rPr lang="de-DE" dirty="0" err="1" smtClean="0">
                <a:solidFill>
                  <a:srgbClr val="FFC000"/>
                </a:solidFill>
              </a:rPr>
              <a:t>gain</a:t>
            </a:r>
            <a:r>
              <a:rPr lang="de-DE" dirty="0" smtClean="0">
                <a:solidFill>
                  <a:srgbClr val="FFC000"/>
                </a:solidFill>
              </a:rPr>
              <a:t>“</a:t>
            </a:r>
            <a:endParaRPr lang="en-US" dirty="0">
              <a:solidFill>
                <a:srgbClr val="FFC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hteck 2"/>
              <p:cNvSpPr/>
              <p:nvPr/>
            </p:nvSpPr>
            <p:spPr>
              <a:xfrm>
                <a:off x="5499464" y="981454"/>
                <a:ext cx="3714205" cy="8607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2400" dirty="0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Genetic </a:t>
                </a:r>
                <a:r>
                  <a:rPr lang="de-DE" sz="2400" dirty="0" err="1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trend</a:t>
                </a:r>
                <a:r>
                  <a:rPr lang="de-DE" sz="2400" dirty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:</a:t>
                </a:r>
                <a14:m>
                  <m:oMath xmlns:m="http://schemas.openxmlformats.org/officeDocument/2006/math">
                    <m:r>
                      <a:rPr lang="de-DE" sz="2400">
                        <a:solidFill>
                          <a:srgbClr val="1B354E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2400" i="1">
                            <a:solidFill>
                              <a:srgbClr val="1B354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solidFill>
                              <a:srgbClr val="1B354E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de-DE" sz="2400" i="1">
                            <a:solidFill>
                              <a:srgbClr val="1B354E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sz="2400" i="1">
                            <a:solidFill>
                              <a:srgbClr val="1B354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 </a:t>
                </a:r>
                <a:endParaRPr lang="en-US" sz="2400" dirty="0" smtClean="0">
                  <a:solidFill>
                    <a:srgbClr val="1B354E"/>
                  </a:solidFill>
                  <a:latin typeface="Segoe UI" panose="020B0502040204020203" pitchFamily="34" charset="0"/>
                </a:endParaRPr>
              </a:p>
              <a:p>
                <a:r>
                  <a:rPr lang="de-DE" sz="2400" dirty="0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Agronomic </a:t>
                </a:r>
                <a:r>
                  <a:rPr lang="de-DE" sz="2400" dirty="0" err="1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trend</a:t>
                </a:r>
                <a:r>
                  <a:rPr lang="de-DE" sz="2400" dirty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DE" sz="2400" i="1">
                        <a:solidFill>
                          <a:srgbClr val="1B354E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de-DE" sz="2400" i="1">
                            <a:solidFill>
                              <a:srgbClr val="1B354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solidFill>
                              <a:srgbClr val="1B354E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sz="2400" b="0" i="1" smtClean="0">
                            <a:solidFill>
                              <a:srgbClr val="1B354E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Rechteck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464" y="981454"/>
                <a:ext cx="3714205" cy="860748"/>
              </a:xfrm>
              <a:prstGeom prst="rect">
                <a:avLst/>
              </a:prstGeom>
              <a:blipFill rotWithShape="0">
                <a:blip r:embed="rId5"/>
                <a:stretch>
                  <a:fillRect l="-2463" t="-4965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hteck 19"/>
          <p:cNvSpPr/>
          <p:nvPr/>
        </p:nvSpPr>
        <p:spPr>
          <a:xfrm>
            <a:off x="2403566" y="2850448"/>
            <a:ext cx="6183085" cy="61556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9"/>
          <p:cNvSpPr/>
          <p:nvPr/>
        </p:nvSpPr>
        <p:spPr>
          <a:xfrm>
            <a:off x="3862253" y="1961696"/>
            <a:ext cx="1388990" cy="888751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hteck 19"/>
          <p:cNvSpPr/>
          <p:nvPr/>
        </p:nvSpPr>
        <p:spPr>
          <a:xfrm>
            <a:off x="5251243" y="2251736"/>
            <a:ext cx="3714204" cy="308676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49" y="4188499"/>
            <a:ext cx="4293855" cy="252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Rechteck 19"/>
          <p:cNvSpPr/>
          <p:nvPr/>
        </p:nvSpPr>
        <p:spPr>
          <a:xfrm>
            <a:off x="487149" y="4562365"/>
            <a:ext cx="3429727" cy="175097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0806" y="4188499"/>
            <a:ext cx="3590182" cy="252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152" y="1961699"/>
            <a:ext cx="479198" cy="296646"/>
          </a:xfrm>
          <a:prstGeom prst="rect">
            <a:avLst/>
          </a:prstGeom>
        </p:spPr>
      </p:pic>
      <p:sp>
        <p:nvSpPr>
          <p:cNvPr id="10" name="Rechteck 19"/>
          <p:cNvSpPr/>
          <p:nvPr/>
        </p:nvSpPr>
        <p:spPr>
          <a:xfrm>
            <a:off x="5499464" y="1961699"/>
            <a:ext cx="1406433" cy="290036"/>
          </a:xfrm>
          <a:prstGeom prst="rect">
            <a:avLst/>
          </a:prstGeom>
          <a:solidFill>
            <a:srgbClr val="1A536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4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19"/>
          <p:cNvSpPr/>
          <p:nvPr/>
        </p:nvSpPr>
        <p:spPr>
          <a:xfrm>
            <a:off x="5499464" y="981455"/>
            <a:ext cx="3465983" cy="980243"/>
          </a:xfrm>
          <a:prstGeom prst="rect">
            <a:avLst/>
          </a:prstGeom>
          <a:solidFill>
            <a:srgbClr val="1A536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5" y="1955089"/>
            <a:ext cx="8886893" cy="1815723"/>
          </a:xfrm>
          <a:prstGeom prst="rect">
            <a:avLst/>
          </a:prstGeom>
          <a:ln>
            <a:solidFill>
              <a:srgbClr val="13455C"/>
            </a:solidFill>
          </a:ln>
        </p:spPr>
      </p:pic>
      <p:pic>
        <p:nvPicPr>
          <p:cNvPr id="7" name="Picture Placeholder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05" t="55275"/>
          <a:stretch/>
        </p:blipFill>
        <p:spPr>
          <a:xfrm>
            <a:off x="0" y="2989"/>
            <a:ext cx="9143999" cy="888272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88536" y="93182"/>
            <a:ext cx="7030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 smtClean="0">
                <a:solidFill>
                  <a:schemeClr val="bg1"/>
                </a:solidFill>
              </a:rPr>
              <a:t>Genetic</a:t>
            </a:r>
            <a:r>
              <a:rPr lang="de-DE" sz="4000" dirty="0" smtClean="0">
                <a:solidFill>
                  <a:schemeClr val="bg1"/>
                </a:solidFill>
              </a:rPr>
              <a:t> </a:t>
            </a:r>
            <a:r>
              <a:rPr lang="de-DE" sz="4000" dirty="0" err="1" smtClean="0">
                <a:solidFill>
                  <a:schemeClr val="bg1"/>
                </a:solidFill>
              </a:rPr>
              <a:t>gain</a:t>
            </a:r>
            <a:r>
              <a:rPr lang="de-DE" sz="4000" dirty="0" smtClean="0">
                <a:solidFill>
                  <a:schemeClr val="bg1"/>
                </a:solidFill>
              </a:rPr>
              <a:t> </a:t>
            </a:r>
            <a:r>
              <a:rPr lang="de-DE" sz="4000" dirty="0" err="1" smtClean="0">
                <a:solidFill>
                  <a:schemeClr val="bg1"/>
                </a:solidFill>
              </a:rPr>
              <a:t>assessment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810103" y="120970"/>
            <a:ext cx="2238103" cy="646331"/>
          </a:xfrm>
          <a:prstGeom prst="rect">
            <a:avLst/>
          </a:prstGeom>
          <a:solidFill>
            <a:srgbClr val="4C648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rgbClr val="FFC000"/>
                </a:solidFill>
              </a:rPr>
              <a:t>R-Code:</a:t>
            </a:r>
          </a:p>
          <a:p>
            <a:pPr algn="ctr"/>
            <a:r>
              <a:rPr lang="de-DE" dirty="0" smtClean="0">
                <a:solidFill>
                  <a:srgbClr val="FFC000"/>
                </a:solidFill>
              </a:rPr>
              <a:t>„02 </a:t>
            </a:r>
            <a:r>
              <a:rPr lang="de-DE" dirty="0" err="1" smtClean="0">
                <a:solidFill>
                  <a:srgbClr val="FFC000"/>
                </a:solidFill>
              </a:rPr>
              <a:t>genetic</a:t>
            </a:r>
            <a:r>
              <a:rPr lang="de-DE" dirty="0" smtClean="0">
                <a:solidFill>
                  <a:srgbClr val="FFC000"/>
                </a:solidFill>
              </a:rPr>
              <a:t> </a:t>
            </a:r>
            <a:r>
              <a:rPr lang="de-DE" dirty="0" err="1" smtClean="0">
                <a:solidFill>
                  <a:srgbClr val="FFC000"/>
                </a:solidFill>
              </a:rPr>
              <a:t>gain</a:t>
            </a:r>
            <a:r>
              <a:rPr lang="de-DE" dirty="0" smtClean="0">
                <a:solidFill>
                  <a:srgbClr val="FFC000"/>
                </a:solidFill>
              </a:rPr>
              <a:t>“</a:t>
            </a:r>
            <a:endParaRPr lang="en-US" dirty="0">
              <a:solidFill>
                <a:srgbClr val="FFC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hteck 2"/>
              <p:cNvSpPr/>
              <p:nvPr/>
            </p:nvSpPr>
            <p:spPr>
              <a:xfrm>
                <a:off x="5499464" y="981454"/>
                <a:ext cx="3714205" cy="8607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2400" dirty="0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Genetic </a:t>
                </a:r>
                <a:r>
                  <a:rPr lang="de-DE" sz="2400" dirty="0" err="1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trend</a:t>
                </a:r>
                <a:r>
                  <a:rPr lang="de-DE" sz="2400" dirty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:</a:t>
                </a:r>
                <a14:m>
                  <m:oMath xmlns:m="http://schemas.openxmlformats.org/officeDocument/2006/math">
                    <m:r>
                      <a:rPr lang="de-DE" sz="2400">
                        <a:solidFill>
                          <a:srgbClr val="1B354E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2400" i="1">
                            <a:solidFill>
                              <a:srgbClr val="1B354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solidFill>
                              <a:srgbClr val="1B354E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de-DE" sz="2400" i="1">
                            <a:solidFill>
                              <a:srgbClr val="1B354E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sz="2400" i="1">
                            <a:solidFill>
                              <a:srgbClr val="1B354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 </a:t>
                </a:r>
                <a:endParaRPr lang="en-US" sz="2400" dirty="0" smtClean="0">
                  <a:solidFill>
                    <a:srgbClr val="1B354E"/>
                  </a:solidFill>
                  <a:latin typeface="Segoe UI" panose="020B0502040204020203" pitchFamily="34" charset="0"/>
                </a:endParaRPr>
              </a:p>
              <a:p>
                <a:r>
                  <a:rPr lang="de-DE" sz="2400" dirty="0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Agronomic </a:t>
                </a:r>
                <a:r>
                  <a:rPr lang="de-DE" sz="2400" dirty="0" err="1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trend</a:t>
                </a:r>
                <a:r>
                  <a:rPr lang="de-DE" sz="2400" dirty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DE" sz="2400" i="1">
                        <a:solidFill>
                          <a:srgbClr val="1B354E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de-DE" sz="2400" i="1">
                            <a:solidFill>
                              <a:srgbClr val="1B354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solidFill>
                              <a:srgbClr val="1B354E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sz="2400" b="0" i="1" smtClean="0">
                            <a:solidFill>
                              <a:srgbClr val="1B354E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Rechteck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464" y="981454"/>
                <a:ext cx="3714205" cy="860748"/>
              </a:xfrm>
              <a:prstGeom prst="rect">
                <a:avLst/>
              </a:prstGeom>
              <a:blipFill rotWithShape="0">
                <a:blip r:embed="rId5"/>
                <a:stretch>
                  <a:fillRect l="-2463" t="-4965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hteck 19"/>
          <p:cNvSpPr/>
          <p:nvPr/>
        </p:nvSpPr>
        <p:spPr>
          <a:xfrm>
            <a:off x="2403566" y="2850448"/>
            <a:ext cx="6183085" cy="61556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9"/>
          <p:cNvSpPr/>
          <p:nvPr/>
        </p:nvSpPr>
        <p:spPr>
          <a:xfrm>
            <a:off x="3862253" y="1961696"/>
            <a:ext cx="1388990" cy="888751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hteck 19"/>
          <p:cNvSpPr/>
          <p:nvPr/>
        </p:nvSpPr>
        <p:spPr>
          <a:xfrm>
            <a:off x="5251243" y="2251736"/>
            <a:ext cx="3714204" cy="308676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hteck 16"/>
          <p:cNvSpPr/>
          <p:nvPr/>
        </p:nvSpPr>
        <p:spPr>
          <a:xfrm>
            <a:off x="2363018" y="4233953"/>
            <a:ext cx="44179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b="1" dirty="0" smtClean="0">
                <a:solidFill>
                  <a:srgbClr val="1B354E"/>
                </a:solidFill>
                <a:latin typeface="Segoe UI" panose="020B0502040204020203" pitchFamily="34" charset="0"/>
              </a:rPr>
              <a:t>Solutions </a:t>
            </a:r>
            <a:r>
              <a:rPr lang="de-DE" sz="2400" b="1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and</a:t>
            </a:r>
            <a:r>
              <a:rPr lang="de-DE" sz="2400" b="1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</a:t>
            </a:r>
            <a:r>
              <a:rPr lang="de-DE" sz="2400" b="1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tests</a:t>
            </a:r>
            <a:r>
              <a:rPr lang="de-DE" sz="2400" b="1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</a:t>
            </a:r>
            <a:r>
              <a:rPr lang="de-DE" sz="2400" b="1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for</a:t>
            </a:r>
            <a:r>
              <a:rPr lang="de-DE" sz="2400" b="1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</a:t>
            </a:r>
            <a:r>
              <a:rPr lang="de-DE" sz="2400" b="1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trends</a:t>
            </a:r>
            <a:endParaRPr lang="en-US" b="1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6"/>
          <a:srcRect b="79796"/>
          <a:stretch/>
        </p:blipFill>
        <p:spPr>
          <a:xfrm>
            <a:off x="88536" y="5302600"/>
            <a:ext cx="4124325" cy="754379"/>
          </a:xfrm>
          <a:prstGeom prst="rect">
            <a:avLst/>
          </a:prstGeom>
        </p:spPr>
      </p:pic>
      <p:sp>
        <p:nvSpPr>
          <p:cNvPr id="19" name="Rechteck 18"/>
          <p:cNvSpPr/>
          <p:nvPr/>
        </p:nvSpPr>
        <p:spPr>
          <a:xfrm>
            <a:off x="1655127" y="4828161"/>
            <a:ext cx="9911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b="1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aman</a:t>
            </a:r>
            <a:endParaRPr lang="en-US" b="1" dirty="0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6"/>
          <a:srcRect t="53695" b="27179"/>
          <a:stretch/>
        </p:blipFill>
        <p:spPr>
          <a:xfrm>
            <a:off x="4656802" y="5302600"/>
            <a:ext cx="4124325" cy="714103"/>
          </a:xfrm>
          <a:prstGeom prst="rect">
            <a:avLst/>
          </a:prstGeom>
        </p:spPr>
      </p:pic>
      <p:sp>
        <p:nvSpPr>
          <p:cNvPr id="20" name="Rechteck 19"/>
          <p:cNvSpPr/>
          <p:nvPr/>
        </p:nvSpPr>
        <p:spPr>
          <a:xfrm>
            <a:off x="6223393" y="4828161"/>
            <a:ext cx="9911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b="1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boro</a:t>
            </a:r>
            <a:endParaRPr lang="en-US" b="1" dirty="0"/>
          </a:p>
        </p:txBody>
      </p:sp>
      <p:sp>
        <p:nvSpPr>
          <p:cNvPr id="21" name="Rechteck 19"/>
          <p:cNvSpPr/>
          <p:nvPr/>
        </p:nvSpPr>
        <p:spPr>
          <a:xfrm>
            <a:off x="4656802" y="5510440"/>
            <a:ext cx="4124325" cy="259946"/>
          </a:xfrm>
          <a:prstGeom prst="rect">
            <a:avLst/>
          </a:prstGeom>
          <a:solidFill>
            <a:srgbClr val="13455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1002" y="1962756"/>
            <a:ext cx="477492" cy="295590"/>
          </a:xfrm>
          <a:prstGeom prst="rect">
            <a:avLst/>
          </a:prstGeom>
        </p:spPr>
      </p:pic>
      <p:sp>
        <p:nvSpPr>
          <p:cNvPr id="10" name="Rechteck 19"/>
          <p:cNvSpPr/>
          <p:nvPr/>
        </p:nvSpPr>
        <p:spPr>
          <a:xfrm>
            <a:off x="5499464" y="1961699"/>
            <a:ext cx="1406433" cy="290036"/>
          </a:xfrm>
          <a:prstGeom prst="rect">
            <a:avLst/>
          </a:prstGeom>
          <a:solidFill>
            <a:srgbClr val="1A536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0" y="2984864"/>
            <a:ext cx="9143999" cy="888272"/>
            <a:chOff x="0" y="2406554"/>
            <a:chExt cx="9143999" cy="888272"/>
          </a:xfrm>
        </p:grpSpPr>
        <p:pic>
          <p:nvPicPr>
            <p:cNvPr id="7" name="Picture Placeholder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905" t="55275"/>
            <a:stretch/>
          </p:blipFill>
          <p:spPr>
            <a:xfrm>
              <a:off x="0" y="2406554"/>
              <a:ext cx="9143999" cy="888272"/>
            </a:xfrm>
            <a:prstGeom prst="rect">
              <a:avLst/>
            </a:prstGeom>
          </p:spPr>
        </p:pic>
        <p:sp>
          <p:nvSpPr>
            <p:cNvPr id="13" name="Textfeld 12"/>
            <p:cNvSpPr txBox="1"/>
            <p:nvPr/>
          </p:nvSpPr>
          <p:spPr>
            <a:xfrm>
              <a:off x="88536" y="2496747"/>
              <a:ext cx="703015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000" dirty="0" err="1" smtClean="0">
                  <a:solidFill>
                    <a:schemeClr val="bg1"/>
                  </a:solidFill>
                </a:rPr>
                <a:t>Genetic</a:t>
              </a:r>
              <a:r>
                <a:rPr lang="de-DE" sz="4000" dirty="0" smtClean="0">
                  <a:solidFill>
                    <a:schemeClr val="bg1"/>
                  </a:solidFill>
                </a:rPr>
                <a:t> </a:t>
              </a:r>
              <a:r>
                <a:rPr lang="de-DE" sz="4000" dirty="0" err="1" smtClean="0">
                  <a:solidFill>
                    <a:schemeClr val="bg1"/>
                  </a:solidFill>
                </a:rPr>
                <a:t>gain</a:t>
              </a:r>
              <a:r>
                <a:rPr lang="de-DE" sz="4000" dirty="0" smtClean="0">
                  <a:solidFill>
                    <a:schemeClr val="bg1"/>
                  </a:solidFill>
                </a:rPr>
                <a:t> </a:t>
              </a:r>
              <a:r>
                <a:rPr lang="de-DE" sz="4000" dirty="0" err="1" smtClean="0">
                  <a:solidFill>
                    <a:schemeClr val="bg1"/>
                  </a:solidFill>
                </a:rPr>
                <a:t>assessment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6810103" y="2524535"/>
              <a:ext cx="2238103" cy="646331"/>
            </a:xfrm>
            <a:prstGeom prst="rect">
              <a:avLst/>
            </a:prstGeom>
            <a:solidFill>
              <a:srgbClr val="4C6486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smtClean="0">
                  <a:solidFill>
                    <a:srgbClr val="FFC000"/>
                  </a:solidFill>
                </a:rPr>
                <a:t>R-Code:</a:t>
              </a:r>
            </a:p>
            <a:p>
              <a:pPr algn="ctr"/>
              <a:r>
                <a:rPr lang="de-DE" dirty="0" smtClean="0">
                  <a:solidFill>
                    <a:srgbClr val="FFC000"/>
                  </a:solidFill>
                </a:rPr>
                <a:t>„02 </a:t>
              </a:r>
              <a:r>
                <a:rPr lang="de-DE" dirty="0" err="1" smtClean="0">
                  <a:solidFill>
                    <a:srgbClr val="FFC000"/>
                  </a:solidFill>
                </a:rPr>
                <a:t>genetic</a:t>
              </a:r>
              <a:r>
                <a:rPr lang="de-DE" dirty="0" smtClean="0">
                  <a:solidFill>
                    <a:srgbClr val="FFC000"/>
                  </a:solidFill>
                </a:rPr>
                <a:t> </a:t>
              </a:r>
              <a:r>
                <a:rPr lang="de-DE" dirty="0" err="1" smtClean="0">
                  <a:solidFill>
                    <a:srgbClr val="FFC000"/>
                  </a:solidFill>
                </a:rPr>
                <a:t>gain</a:t>
              </a:r>
              <a:r>
                <a:rPr lang="de-DE" dirty="0" smtClean="0">
                  <a:solidFill>
                    <a:srgbClr val="FFC000"/>
                  </a:solidFill>
                </a:rPr>
                <a:t>“</a:t>
              </a:r>
              <a:endParaRPr lang="en-US" dirty="0">
                <a:solidFill>
                  <a:srgbClr val="FFC000"/>
                </a:solidFill>
              </a:endParaRPr>
            </a:p>
          </p:txBody>
        </p:sp>
      </p:grpSp>
      <p:sp>
        <p:nvSpPr>
          <p:cNvPr id="14" name="Rechteck 13"/>
          <p:cNvSpPr/>
          <p:nvPr/>
        </p:nvSpPr>
        <p:spPr>
          <a:xfrm>
            <a:off x="353238" y="3996202"/>
            <a:ext cx="85817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sz="2400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Incorporating</a:t>
            </a:r>
            <a:r>
              <a:rPr lang="de-DE" sz="2400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</a:t>
            </a:r>
            <a:r>
              <a:rPr lang="de-DE" sz="2400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regression</a:t>
            </a:r>
            <a:r>
              <a:rPr lang="de-DE" sz="2400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</a:t>
            </a:r>
            <a:r>
              <a:rPr lang="de-DE" sz="2400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terms</a:t>
            </a:r>
            <a:r>
              <a:rPr lang="de-DE" sz="2400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in </a:t>
            </a:r>
            <a:r>
              <a:rPr lang="de-DE" sz="2400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basic</a:t>
            </a:r>
            <a:r>
              <a:rPr lang="de-DE" sz="2400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MET </a:t>
            </a:r>
            <a:r>
              <a:rPr lang="de-DE" sz="2400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mixed</a:t>
            </a:r>
            <a:r>
              <a:rPr lang="de-DE" sz="2400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</a:t>
            </a:r>
            <a:r>
              <a:rPr lang="de-DE" sz="2400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model</a:t>
            </a:r>
            <a:endParaRPr lang="en-US" sz="2400" dirty="0" smtClean="0">
              <a:solidFill>
                <a:srgbClr val="1B354E"/>
              </a:solidFill>
              <a:latin typeface="Segoe UI" panose="020B05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sz="2400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Stability</a:t>
            </a:r>
            <a:r>
              <a:rPr lang="de-DE" sz="2400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</a:t>
            </a:r>
            <a:r>
              <a:rPr lang="de-DE" sz="2400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variances</a:t>
            </a:r>
            <a:endParaRPr lang="de-DE" sz="2400" dirty="0" smtClean="0">
              <a:solidFill>
                <a:srgbClr val="1B354E"/>
              </a:solidFill>
              <a:latin typeface="Segoe UI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DE" sz="2400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Shukla‘s</a:t>
            </a:r>
            <a:r>
              <a:rPr lang="de-DE" sz="2400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</a:t>
            </a:r>
            <a:r>
              <a:rPr lang="de-DE" sz="2400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stability</a:t>
            </a:r>
            <a:r>
              <a:rPr lang="de-DE" sz="2400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</a:t>
            </a:r>
            <a:r>
              <a:rPr lang="de-DE" sz="2400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variance</a:t>
            </a:r>
            <a:r>
              <a:rPr lang="de-DE" sz="2400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</a:t>
            </a:r>
            <a:r>
              <a:rPr lang="de-DE" dirty="0" smtClean="0">
                <a:solidFill>
                  <a:srgbClr val="1B354E"/>
                </a:solidFill>
                <a:latin typeface="Segoe UI" panose="020B0502040204020203" pitchFamily="34" charset="0"/>
              </a:rPr>
              <a:t>(</a:t>
            </a:r>
            <a:r>
              <a:rPr lang="de-DE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Heterogeneous</a:t>
            </a:r>
            <a:r>
              <a:rPr lang="de-DE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</a:t>
            </a:r>
            <a:r>
              <a:rPr lang="de-DE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variances</a:t>
            </a:r>
            <a:r>
              <a:rPr lang="de-DE" dirty="0" smtClean="0">
                <a:solidFill>
                  <a:srgbClr val="1B354E"/>
                </a:solidFill>
                <a:latin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3107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19"/>
          <p:cNvSpPr/>
          <p:nvPr/>
        </p:nvSpPr>
        <p:spPr>
          <a:xfrm>
            <a:off x="5499464" y="981455"/>
            <a:ext cx="3465983" cy="980243"/>
          </a:xfrm>
          <a:prstGeom prst="rect">
            <a:avLst/>
          </a:prstGeom>
          <a:solidFill>
            <a:srgbClr val="1A536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6" y="1963627"/>
            <a:ext cx="8856000" cy="1839920"/>
          </a:xfrm>
          <a:prstGeom prst="rect">
            <a:avLst/>
          </a:prstGeom>
          <a:ln>
            <a:solidFill>
              <a:srgbClr val="13455C"/>
            </a:solidFill>
          </a:ln>
        </p:spPr>
      </p:pic>
      <p:pic>
        <p:nvPicPr>
          <p:cNvPr id="7" name="Picture Placeholder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05" t="55275"/>
          <a:stretch/>
        </p:blipFill>
        <p:spPr>
          <a:xfrm>
            <a:off x="0" y="2989"/>
            <a:ext cx="9143999" cy="888272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88536" y="93182"/>
            <a:ext cx="7030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 smtClean="0">
                <a:solidFill>
                  <a:schemeClr val="bg1"/>
                </a:solidFill>
              </a:rPr>
              <a:t>Genetic</a:t>
            </a:r>
            <a:r>
              <a:rPr lang="de-DE" sz="4000" dirty="0" smtClean="0">
                <a:solidFill>
                  <a:schemeClr val="bg1"/>
                </a:solidFill>
              </a:rPr>
              <a:t> </a:t>
            </a:r>
            <a:r>
              <a:rPr lang="de-DE" sz="4000" dirty="0" err="1" smtClean="0">
                <a:solidFill>
                  <a:schemeClr val="bg1"/>
                </a:solidFill>
              </a:rPr>
              <a:t>gain</a:t>
            </a:r>
            <a:r>
              <a:rPr lang="de-DE" sz="4000" dirty="0" smtClean="0">
                <a:solidFill>
                  <a:schemeClr val="bg1"/>
                </a:solidFill>
              </a:rPr>
              <a:t> </a:t>
            </a:r>
            <a:r>
              <a:rPr lang="de-DE" sz="4000" dirty="0" err="1" smtClean="0">
                <a:solidFill>
                  <a:schemeClr val="bg1"/>
                </a:solidFill>
              </a:rPr>
              <a:t>assessment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810103" y="120970"/>
            <a:ext cx="2238103" cy="646331"/>
          </a:xfrm>
          <a:prstGeom prst="rect">
            <a:avLst/>
          </a:prstGeom>
          <a:solidFill>
            <a:srgbClr val="4C648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rgbClr val="FFC000"/>
                </a:solidFill>
              </a:rPr>
              <a:t>R-Code:</a:t>
            </a:r>
          </a:p>
          <a:p>
            <a:pPr algn="ctr"/>
            <a:r>
              <a:rPr lang="de-DE" dirty="0" smtClean="0">
                <a:solidFill>
                  <a:srgbClr val="FFC000"/>
                </a:solidFill>
              </a:rPr>
              <a:t>„02 </a:t>
            </a:r>
            <a:r>
              <a:rPr lang="de-DE" dirty="0" err="1" smtClean="0">
                <a:solidFill>
                  <a:srgbClr val="FFC000"/>
                </a:solidFill>
              </a:rPr>
              <a:t>genetic</a:t>
            </a:r>
            <a:r>
              <a:rPr lang="de-DE" dirty="0" smtClean="0">
                <a:solidFill>
                  <a:srgbClr val="FFC000"/>
                </a:solidFill>
              </a:rPr>
              <a:t> </a:t>
            </a:r>
            <a:r>
              <a:rPr lang="de-DE" dirty="0" err="1" smtClean="0">
                <a:solidFill>
                  <a:srgbClr val="FFC000"/>
                </a:solidFill>
              </a:rPr>
              <a:t>gain</a:t>
            </a:r>
            <a:r>
              <a:rPr lang="de-DE" dirty="0" smtClean="0">
                <a:solidFill>
                  <a:srgbClr val="FFC000"/>
                </a:solidFill>
              </a:rPr>
              <a:t>“</a:t>
            </a:r>
            <a:endParaRPr lang="en-US" dirty="0">
              <a:solidFill>
                <a:srgbClr val="FFC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hteck 2"/>
              <p:cNvSpPr/>
              <p:nvPr/>
            </p:nvSpPr>
            <p:spPr>
              <a:xfrm>
                <a:off x="5499464" y="981454"/>
                <a:ext cx="3714205" cy="8607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2400" dirty="0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Genetic </a:t>
                </a:r>
                <a:r>
                  <a:rPr lang="de-DE" sz="2400" dirty="0" err="1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trend</a:t>
                </a:r>
                <a:r>
                  <a:rPr lang="de-DE" sz="2400" dirty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:</a:t>
                </a:r>
                <a14:m>
                  <m:oMath xmlns:m="http://schemas.openxmlformats.org/officeDocument/2006/math">
                    <m:r>
                      <a:rPr lang="de-DE" sz="2400">
                        <a:solidFill>
                          <a:srgbClr val="1B354E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2400" i="1">
                            <a:solidFill>
                              <a:srgbClr val="1B354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solidFill>
                              <a:srgbClr val="1B354E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de-DE" sz="2400" i="1">
                            <a:solidFill>
                              <a:srgbClr val="1B354E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sz="2400" i="1">
                            <a:solidFill>
                              <a:srgbClr val="1B354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 </a:t>
                </a:r>
                <a:endParaRPr lang="en-US" sz="2400" dirty="0" smtClean="0">
                  <a:solidFill>
                    <a:srgbClr val="1B354E"/>
                  </a:solidFill>
                  <a:latin typeface="Segoe UI" panose="020B0502040204020203" pitchFamily="34" charset="0"/>
                </a:endParaRPr>
              </a:p>
              <a:p>
                <a:r>
                  <a:rPr lang="de-DE" sz="2400" dirty="0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Agronomic </a:t>
                </a:r>
                <a:r>
                  <a:rPr lang="de-DE" sz="2400" dirty="0" err="1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trend</a:t>
                </a:r>
                <a:r>
                  <a:rPr lang="de-DE" sz="2400" dirty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DE" sz="2400" i="1">
                        <a:solidFill>
                          <a:srgbClr val="1B354E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de-DE" sz="2400" i="1">
                            <a:solidFill>
                              <a:srgbClr val="1B354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solidFill>
                              <a:srgbClr val="1B354E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sz="2400" b="0" i="1" smtClean="0">
                            <a:solidFill>
                              <a:srgbClr val="1B354E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Rechteck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464" y="981454"/>
                <a:ext cx="3714205" cy="860748"/>
              </a:xfrm>
              <a:prstGeom prst="rect">
                <a:avLst/>
              </a:prstGeom>
              <a:blipFill rotWithShape="0">
                <a:blip r:embed="rId5"/>
                <a:stretch>
                  <a:fillRect l="-2463" t="-4965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hteck 19"/>
          <p:cNvSpPr/>
          <p:nvPr/>
        </p:nvSpPr>
        <p:spPr>
          <a:xfrm>
            <a:off x="2403566" y="2850448"/>
            <a:ext cx="6183085" cy="61556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9"/>
          <p:cNvSpPr/>
          <p:nvPr/>
        </p:nvSpPr>
        <p:spPr>
          <a:xfrm>
            <a:off x="3862253" y="1961697"/>
            <a:ext cx="1388990" cy="598716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hteck 19"/>
          <p:cNvSpPr/>
          <p:nvPr/>
        </p:nvSpPr>
        <p:spPr>
          <a:xfrm>
            <a:off x="5251243" y="2251736"/>
            <a:ext cx="3714204" cy="308676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hteck 19"/>
          <p:cNvSpPr/>
          <p:nvPr/>
        </p:nvSpPr>
        <p:spPr>
          <a:xfrm>
            <a:off x="4249784" y="2559513"/>
            <a:ext cx="1506581" cy="28900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hteck 14"/>
          <p:cNvSpPr/>
          <p:nvPr/>
        </p:nvSpPr>
        <p:spPr>
          <a:xfrm>
            <a:off x="2363018" y="4233953"/>
            <a:ext cx="44179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b="1" dirty="0" smtClean="0">
                <a:solidFill>
                  <a:srgbClr val="1B354E"/>
                </a:solidFill>
                <a:latin typeface="Segoe UI" panose="020B0502040204020203" pitchFamily="34" charset="0"/>
              </a:rPr>
              <a:t>Solutions </a:t>
            </a:r>
            <a:r>
              <a:rPr lang="de-DE" sz="2400" b="1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and</a:t>
            </a:r>
            <a:r>
              <a:rPr lang="de-DE" sz="2400" b="1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</a:t>
            </a:r>
            <a:r>
              <a:rPr lang="de-DE" sz="2400" b="1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tests</a:t>
            </a:r>
            <a:r>
              <a:rPr lang="de-DE" sz="2400" b="1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</a:t>
            </a:r>
            <a:r>
              <a:rPr lang="de-DE" sz="2400" b="1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for</a:t>
            </a:r>
            <a:r>
              <a:rPr lang="de-DE" sz="2400" b="1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</a:t>
            </a:r>
            <a:r>
              <a:rPr lang="de-DE" sz="2400" b="1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trends</a:t>
            </a:r>
            <a:endParaRPr lang="en-US" b="1" dirty="0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6"/>
          <a:srcRect b="93445"/>
          <a:stretch/>
        </p:blipFill>
        <p:spPr>
          <a:xfrm>
            <a:off x="88536" y="5302601"/>
            <a:ext cx="4124325" cy="244760"/>
          </a:xfrm>
          <a:prstGeom prst="rect">
            <a:avLst/>
          </a:prstGeom>
        </p:spPr>
      </p:pic>
      <p:sp>
        <p:nvSpPr>
          <p:cNvPr id="18" name="Rechteck 17"/>
          <p:cNvSpPr/>
          <p:nvPr/>
        </p:nvSpPr>
        <p:spPr>
          <a:xfrm>
            <a:off x="1655127" y="4828161"/>
            <a:ext cx="9911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b="1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aman</a:t>
            </a:r>
            <a:endParaRPr lang="en-US" b="1" dirty="0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6"/>
          <a:srcRect t="53695" b="40449"/>
          <a:stretch/>
        </p:blipFill>
        <p:spPr>
          <a:xfrm>
            <a:off x="4656802" y="5302601"/>
            <a:ext cx="4124325" cy="218634"/>
          </a:xfrm>
          <a:prstGeom prst="rect">
            <a:avLst/>
          </a:prstGeom>
        </p:spPr>
      </p:pic>
      <p:sp>
        <p:nvSpPr>
          <p:cNvPr id="20" name="Rechteck 19"/>
          <p:cNvSpPr/>
          <p:nvPr/>
        </p:nvSpPr>
        <p:spPr>
          <a:xfrm>
            <a:off x="6223393" y="4828161"/>
            <a:ext cx="9911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b="1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boro</a:t>
            </a:r>
            <a:endParaRPr lang="en-US" b="1" dirty="0"/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 rotWithShape="1">
          <a:blip r:embed="rId6"/>
          <a:srcRect t="20524" b="66882"/>
          <a:stretch/>
        </p:blipFill>
        <p:spPr>
          <a:xfrm>
            <a:off x="88535" y="5547361"/>
            <a:ext cx="4124325" cy="470262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 rotWithShape="1">
          <a:blip r:embed="rId6"/>
          <a:srcRect t="73756" b="14207"/>
          <a:stretch/>
        </p:blipFill>
        <p:spPr>
          <a:xfrm>
            <a:off x="4656801" y="5533379"/>
            <a:ext cx="4124325" cy="449410"/>
          </a:xfrm>
          <a:prstGeom prst="rect">
            <a:avLst/>
          </a:prstGeom>
        </p:spPr>
      </p:pic>
      <p:sp>
        <p:nvSpPr>
          <p:cNvPr id="23" name="Rechteck 19"/>
          <p:cNvSpPr/>
          <p:nvPr/>
        </p:nvSpPr>
        <p:spPr>
          <a:xfrm>
            <a:off x="4656802" y="5493022"/>
            <a:ext cx="4124325" cy="259946"/>
          </a:xfrm>
          <a:prstGeom prst="rect">
            <a:avLst/>
          </a:prstGeom>
          <a:solidFill>
            <a:srgbClr val="13455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2152" y="1971476"/>
            <a:ext cx="473745" cy="293270"/>
          </a:xfrm>
          <a:prstGeom prst="rect">
            <a:avLst/>
          </a:prstGeom>
        </p:spPr>
      </p:pic>
      <p:sp>
        <p:nvSpPr>
          <p:cNvPr id="10" name="Rechteck 19"/>
          <p:cNvSpPr/>
          <p:nvPr/>
        </p:nvSpPr>
        <p:spPr>
          <a:xfrm>
            <a:off x="5499464" y="1961699"/>
            <a:ext cx="1406433" cy="290036"/>
          </a:xfrm>
          <a:prstGeom prst="rect">
            <a:avLst/>
          </a:prstGeom>
          <a:solidFill>
            <a:srgbClr val="1A536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1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0" grpId="0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05" t="55275"/>
          <a:stretch/>
        </p:blipFill>
        <p:spPr>
          <a:xfrm>
            <a:off x="0" y="3"/>
            <a:ext cx="9143999" cy="888272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88536" y="-63693"/>
            <a:ext cx="70301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dirty="0" err="1" smtClean="0">
                <a:solidFill>
                  <a:schemeClr val="bg1"/>
                </a:solidFill>
              </a:rPr>
              <a:t>Overview</a:t>
            </a:r>
            <a:endParaRPr lang="en-US" sz="6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hteck 5"/>
              <p:cNvSpPr/>
              <p:nvPr/>
            </p:nvSpPr>
            <p:spPr>
              <a:xfrm>
                <a:off x="266153" y="1160468"/>
                <a:ext cx="8581756" cy="49233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Two datasets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 sz="2400" dirty="0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Aman &amp; Boro</a:t>
                </a:r>
              </a:p>
              <a:p>
                <a:r>
                  <a:rPr lang="de-DE" sz="2400" dirty="0" smtClean="0">
                    <a:solidFill>
                      <a:srgbClr val="1B354E"/>
                    </a:solidFill>
                    <a:latin typeface="Segoe UI" panose="020B0502040204020203" pitchFamily="34" charset="0"/>
                    <a:sym typeface="Wingdings" panose="05000000000000000000" pitchFamily="2" charset="2"/>
                  </a:rPr>
                  <a:t> </a:t>
                </a:r>
                <a:r>
                  <a:rPr lang="de-DE" sz="2400" dirty="0" err="1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Get</a:t>
                </a:r>
                <a:r>
                  <a:rPr lang="de-DE" sz="2400" dirty="0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 </a:t>
                </a:r>
                <a:r>
                  <a:rPr lang="de-DE" sz="2400" dirty="0" err="1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mean</a:t>
                </a:r>
                <a:r>
                  <a:rPr lang="de-DE" sz="2400" dirty="0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 </a:t>
                </a:r>
                <a:r>
                  <a:rPr lang="de-DE" sz="2400" dirty="0" err="1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yield</a:t>
                </a:r>
                <a:r>
                  <a:rPr lang="de-DE" sz="2400" dirty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 </a:t>
                </a:r>
                <a:r>
                  <a:rPr lang="de-DE" sz="2400" dirty="0" err="1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for</a:t>
                </a:r>
                <a:r>
                  <a:rPr lang="de-DE" sz="2400" dirty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 </a:t>
                </a:r>
                <a:r>
                  <a:rPr lang="de-DE" sz="2400" dirty="0" err="1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each</a:t>
                </a:r>
                <a:r>
                  <a:rPr lang="de-DE" sz="2400" dirty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 </a:t>
                </a:r>
                <a:r>
                  <a:rPr lang="de-DE" sz="2400" dirty="0" err="1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genotype</a:t>
                </a:r>
                <a:r>
                  <a:rPr lang="de-DE" sz="2400" dirty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 at </a:t>
                </a:r>
                <a:r>
                  <a:rPr lang="de-DE" sz="2400" dirty="0" err="1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each</a:t>
                </a:r>
                <a:r>
                  <a:rPr lang="de-DE" sz="2400" dirty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 </a:t>
                </a:r>
                <a:r>
                  <a:rPr lang="de-DE" sz="2400" dirty="0" err="1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environment</a:t>
                </a:r>
                <a:endParaRPr lang="de-DE" sz="2400" dirty="0">
                  <a:solidFill>
                    <a:srgbClr val="1B354E"/>
                  </a:solidFill>
                  <a:latin typeface="Segoe UI" panose="020B0502040204020203" pitchFamily="34" charset="0"/>
                </a:endParaRPr>
              </a:p>
              <a:p>
                <a:endParaRPr lang="de-DE" sz="2400" dirty="0" smtClean="0">
                  <a:solidFill>
                    <a:srgbClr val="1B354E"/>
                  </a:solidFill>
                  <a:latin typeface="Segoe UI" panose="020B0502040204020203" pitchFamily="34" charset="0"/>
                </a:endParaRPr>
              </a:p>
              <a:p>
                <a:r>
                  <a:rPr lang="de-DE" sz="2400" b="1" dirty="0" err="1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Genetic</a:t>
                </a:r>
                <a:r>
                  <a:rPr lang="de-DE" sz="2400" b="1" dirty="0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 </a:t>
                </a:r>
                <a:r>
                  <a:rPr lang="de-DE" sz="2400" b="1" dirty="0" err="1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gain</a:t>
                </a:r>
                <a:r>
                  <a:rPr lang="de-DE" sz="2400" b="1" dirty="0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 </a:t>
                </a:r>
                <a:r>
                  <a:rPr lang="de-DE" sz="2400" b="1" dirty="0" err="1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assessment</a:t>
                </a:r>
                <a:endParaRPr lang="de-DE" sz="2400" b="1" dirty="0" smtClean="0">
                  <a:solidFill>
                    <a:srgbClr val="1B354E"/>
                  </a:solidFill>
                  <a:latin typeface="Segoe UI" panose="020B0502040204020203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de-DE" sz="2400" dirty="0" err="1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Incorporating</a:t>
                </a:r>
                <a:r>
                  <a:rPr lang="de-DE" sz="2400" dirty="0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 </a:t>
                </a:r>
                <a:r>
                  <a:rPr lang="de-DE" sz="2400" dirty="0" err="1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regression</a:t>
                </a:r>
                <a:r>
                  <a:rPr lang="de-DE" sz="2400" dirty="0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 </a:t>
                </a:r>
                <a:r>
                  <a:rPr lang="de-DE" sz="2400" dirty="0" err="1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terms</a:t>
                </a:r>
                <a:r>
                  <a:rPr lang="de-DE" sz="2400" dirty="0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 in </a:t>
                </a:r>
                <a:r>
                  <a:rPr lang="de-DE" sz="2400" dirty="0" err="1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basic</a:t>
                </a:r>
                <a:r>
                  <a:rPr lang="de-DE" sz="2400" dirty="0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 MET </a:t>
                </a:r>
                <a:r>
                  <a:rPr lang="de-DE" sz="2400" dirty="0" err="1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mixed</a:t>
                </a:r>
                <a:r>
                  <a:rPr lang="de-DE" sz="2400" dirty="0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 </a:t>
                </a:r>
                <a:r>
                  <a:rPr lang="de-DE" sz="2400" dirty="0" err="1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model</a:t>
                </a:r>
                <a:endParaRPr lang="de-DE" sz="2400" dirty="0" smtClean="0">
                  <a:solidFill>
                    <a:srgbClr val="1B354E"/>
                  </a:solidFill>
                  <a:latin typeface="Segoe UI" panose="020B0502040204020203" pitchFamily="34" charset="0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de-DE" sz="2400" dirty="0" err="1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Genetic</a:t>
                </a:r>
                <a:r>
                  <a:rPr lang="de-DE" sz="2400" dirty="0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 </a:t>
                </a:r>
                <a:r>
                  <a:rPr lang="de-DE" sz="2400" dirty="0" err="1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trend</a:t>
                </a:r>
                <a:r>
                  <a:rPr lang="de-DE" sz="2400" dirty="0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:</a:t>
                </a:r>
                <a14:m>
                  <m:oMath xmlns:m="http://schemas.openxmlformats.org/officeDocument/2006/math">
                    <m:r>
                      <a:rPr lang="de-DE" sz="2400" b="0" i="0" smtClean="0">
                        <a:solidFill>
                          <a:srgbClr val="1B354E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2400" b="0" i="1" smtClean="0">
                            <a:solidFill>
                              <a:srgbClr val="1B354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solidFill>
                              <a:srgbClr val="1B354E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de-DE" sz="2400" b="0" i="1" smtClean="0">
                            <a:solidFill>
                              <a:srgbClr val="1B354E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sz="2400" b="0" i="1" smtClean="0">
                            <a:solidFill>
                              <a:srgbClr val="1B354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 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de-DE" sz="2400" dirty="0" err="1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Agronomic</a:t>
                </a:r>
                <a:r>
                  <a:rPr lang="de-DE" sz="2400" dirty="0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 </a:t>
                </a:r>
                <a:r>
                  <a:rPr lang="de-DE" sz="2400" dirty="0" err="1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trend</a:t>
                </a:r>
                <a:r>
                  <a:rPr lang="de-DE" sz="2400" dirty="0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solidFill>
                          <a:srgbClr val="1B354E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de-DE" sz="2400" b="0" i="1" smtClean="0">
                            <a:solidFill>
                              <a:srgbClr val="1B354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solidFill>
                              <a:srgbClr val="1B354E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sz="2400" b="0" i="1" smtClean="0">
                            <a:solidFill>
                              <a:srgbClr val="1B354E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400" dirty="0" smtClean="0">
                  <a:solidFill>
                    <a:srgbClr val="1B354E"/>
                  </a:solidFill>
                  <a:latin typeface="Segoe UI" panose="020B0502040204020203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de-DE" sz="2400" dirty="0" err="1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Stability</a:t>
                </a:r>
                <a:r>
                  <a:rPr lang="de-DE" sz="2400" dirty="0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 </a:t>
                </a:r>
                <a:r>
                  <a:rPr lang="de-DE" sz="2400" dirty="0" err="1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variances</a:t>
                </a:r>
                <a:endParaRPr lang="de-DE" sz="2400" dirty="0" smtClean="0">
                  <a:solidFill>
                    <a:srgbClr val="1B354E"/>
                  </a:solidFill>
                  <a:latin typeface="Segoe UI" panose="020B0502040204020203" pitchFamily="34" charset="0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de-DE" sz="2400" dirty="0" err="1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Shukla‘s</a:t>
                </a:r>
                <a:r>
                  <a:rPr lang="de-DE" sz="2400" dirty="0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 </a:t>
                </a:r>
                <a:r>
                  <a:rPr lang="de-DE" sz="2400" dirty="0" err="1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stability</a:t>
                </a:r>
                <a:r>
                  <a:rPr lang="de-DE" sz="2400" dirty="0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 </a:t>
                </a:r>
                <a:r>
                  <a:rPr lang="de-DE" sz="2400" dirty="0" err="1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variance</a:t>
                </a:r>
                <a:r>
                  <a:rPr lang="de-DE" sz="2400" dirty="0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 </a:t>
                </a:r>
                <a:r>
                  <a:rPr lang="de-DE" dirty="0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(</a:t>
                </a:r>
                <a:r>
                  <a:rPr lang="de-DE" dirty="0" err="1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Heterogeneous</a:t>
                </a:r>
                <a:r>
                  <a:rPr lang="de-DE" dirty="0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 </a:t>
                </a:r>
                <a:r>
                  <a:rPr lang="de-DE" dirty="0" err="1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variances</a:t>
                </a:r>
                <a:r>
                  <a:rPr lang="de-DE" dirty="0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)</a:t>
                </a:r>
                <a:endParaRPr lang="de-DE" dirty="0">
                  <a:solidFill>
                    <a:srgbClr val="1B354E"/>
                  </a:solidFill>
                  <a:latin typeface="Segoe UI" panose="020B0502040204020203" pitchFamily="34" charset="0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de-DE" sz="2400" dirty="0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Finlay-Wilkinson </a:t>
                </a:r>
                <a:r>
                  <a:rPr lang="de-DE" sz="2400" dirty="0" err="1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mixed</a:t>
                </a:r>
                <a:r>
                  <a:rPr lang="de-DE" sz="2400" dirty="0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 </a:t>
                </a:r>
                <a:r>
                  <a:rPr lang="de-DE" sz="2400" dirty="0" err="1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model</a:t>
                </a:r>
                <a:r>
                  <a:rPr lang="de-DE" sz="2400" dirty="0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 </a:t>
                </a:r>
                <a:r>
                  <a:rPr lang="de-DE" sz="2400" dirty="0" err="1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extension</a:t>
                </a:r>
                <a:r>
                  <a:rPr lang="de-DE" sz="2400" dirty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	</a:t>
                </a:r>
                <a:r>
                  <a:rPr lang="de-DE" dirty="0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(FA </a:t>
                </a:r>
                <a:r>
                  <a:rPr lang="de-DE" dirty="0" err="1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var</a:t>
                </a:r>
                <a:r>
                  <a:rPr lang="de-DE" dirty="0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. </a:t>
                </a:r>
                <a:r>
                  <a:rPr lang="de-DE" dirty="0" err="1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Structure</a:t>
                </a:r>
                <a:r>
                  <a:rPr lang="de-DE" dirty="0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de-DE" sz="2400" dirty="0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  </a:t>
                </a:r>
                <a:r>
                  <a:rPr lang="de-DE" sz="2400" dirty="0" err="1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Stability</a:t>
                </a:r>
                <a:r>
                  <a:rPr lang="de-DE" sz="2400" dirty="0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 </a:t>
                </a:r>
                <a:r>
                  <a:rPr lang="de-DE" sz="2400" dirty="0" err="1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trends</a:t>
                </a:r>
                <a:r>
                  <a:rPr lang="de-DE" sz="2400" dirty="0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 </a:t>
                </a:r>
                <a:r>
                  <a:rPr lang="de-DE" dirty="0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(</a:t>
                </a:r>
                <a:r>
                  <a:rPr lang="de-DE" dirty="0" err="1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random</a:t>
                </a:r>
                <a:r>
                  <a:rPr lang="de-DE" dirty="0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 </a:t>
                </a:r>
                <a:r>
                  <a:rPr lang="de-DE" dirty="0" err="1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regression</a:t>
                </a:r>
                <a:r>
                  <a:rPr lang="de-DE" dirty="0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 </a:t>
                </a:r>
                <a:r>
                  <a:rPr lang="de-DE" dirty="0" err="1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coefficients</a:t>
                </a:r>
                <a:r>
                  <a:rPr lang="de-DE" dirty="0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)</a:t>
                </a:r>
                <a:endParaRPr lang="en-US" dirty="0" smtClean="0">
                  <a:solidFill>
                    <a:srgbClr val="1B354E"/>
                  </a:solidFill>
                  <a:latin typeface="Segoe UI" panose="020B0502040204020203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de-DE" sz="2400" dirty="0">
                  <a:solidFill>
                    <a:srgbClr val="1B354E"/>
                  </a:solidFill>
                  <a:latin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6" name="Rechteck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53" y="1160468"/>
                <a:ext cx="8581756" cy="4923399"/>
              </a:xfrm>
              <a:prstGeom prst="rect">
                <a:avLst/>
              </a:prstGeom>
              <a:blipFill rotWithShape="0">
                <a:blip r:embed="rId4"/>
                <a:stretch>
                  <a:fillRect l="-1350" t="-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002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0" y="2984864"/>
            <a:ext cx="9143999" cy="888272"/>
            <a:chOff x="0" y="2406554"/>
            <a:chExt cx="9143999" cy="888272"/>
          </a:xfrm>
        </p:grpSpPr>
        <p:pic>
          <p:nvPicPr>
            <p:cNvPr id="7" name="Picture Placeholder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905" t="55275"/>
            <a:stretch/>
          </p:blipFill>
          <p:spPr>
            <a:xfrm>
              <a:off x="0" y="2406554"/>
              <a:ext cx="9143999" cy="888272"/>
            </a:xfrm>
            <a:prstGeom prst="rect">
              <a:avLst/>
            </a:prstGeom>
          </p:spPr>
        </p:pic>
        <p:sp>
          <p:nvSpPr>
            <p:cNvPr id="13" name="Textfeld 12"/>
            <p:cNvSpPr txBox="1"/>
            <p:nvPr/>
          </p:nvSpPr>
          <p:spPr>
            <a:xfrm>
              <a:off x="88536" y="2496747"/>
              <a:ext cx="703015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000" dirty="0" err="1" smtClean="0">
                  <a:solidFill>
                    <a:schemeClr val="bg1"/>
                  </a:solidFill>
                </a:rPr>
                <a:t>Genetic</a:t>
              </a:r>
              <a:r>
                <a:rPr lang="de-DE" sz="4000" dirty="0" smtClean="0">
                  <a:solidFill>
                    <a:schemeClr val="bg1"/>
                  </a:solidFill>
                </a:rPr>
                <a:t> </a:t>
              </a:r>
              <a:r>
                <a:rPr lang="de-DE" sz="4000" dirty="0" err="1" smtClean="0">
                  <a:solidFill>
                    <a:schemeClr val="bg1"/>
                  </a:solidFill>
                </a:rPr>
                <a:t>gain</a:t>
              </a:r>
              <a:r>
                <a:rPr lang="de-DE" sz="4000" dirty="0" smtClean="0">
                  <a:solidFill>
                    <a:schemeClr val="bg1"/>
                  </a:solidFill>
                </a:rPr>
                <a:t> </a:t>
              </a:r>
              <a:r>
                <a:rPr lang="de-DE" sz="4000" dirty="0" err="1" smtClean="0">
                  <a:solidFill>
                    <a:schemeClr val="bg1"/>
                  </a:solidFill>
                </a:rPr>
                <a:t>assessment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6810103" y="2524535"/>
              <a:ext cx="2238103" cy="646331"/>
            </a:xfrm>
            <a:prstGeom prst="rect">
              <a:avLst/>
            </a:prstGeom>
            <a:solidFill>
              <a:srgbClr val="4C6486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smtClean="0">
                  <a:solidFill>
                    <a:srgbClr val="FFC000"/>
                  </a:solidFill>
                </a:rPr>
                <a:t>R-Code:</a:t>
              </a:r>
            </a:p>
            <a:p>
              <a:pPr algn="ctr"/>
              <a:r>
                <a:rPr lang="de-DE" dirty="0" smtClean="0">
                  <a:solidFill>
                    <a:srgbClr val="FFC000"/>
                  </a:solidFill>
                </a:rPr>
                <a:t>„02 </a:t>
              </a:r>
              <a:r>
                <a:rPr lang="de-DE" dirty="0" err="1" smtClean="0">
                  <a:solidFill>
                    <a:srgbClr val="FFC000"/>
                  </a:solidFill>
                </a:rPr>
                <a:t>genetic</a:t>
              </a:r>
              <a:r>
                <a:rPr lang="de-DE" dirty="0" smtClean="0">
                  <a:solidFill>
                    <a:srgbClr val="FFC000"/>
                  </a:solidFill>
                </a:rPr>
                <a:t> </a:t>
              </a:r>
              <a:r>
                <a:rPr lang="de-DE" dirty="0" err="1" smtClean="0">
                  <a:solidFill>
                    <a:srgbClr val="FFC000"/>
                  </a:solidFill>
                </a:rPr>
                <a:t>gain</a:t>
              </a:r>
              <a:r>
                <a:rPr lang="de-DE" dirty="0" smtClean="0">
                  <a:solidFill>
                    <a:srgbClr val="FFC000"/>
                  </a:solidFill>
                </a:rPr>
                <a:t>“</a:t>
              </a:r>
              <a:endParaRPr lang="en-US" dirty="0">
                <a:solidFill>
                  <a:srgbClr val="FFC000"/>
                </a:solidFill>
              </a:endParaRPr>
            </a:p>
          </p:txBody>
        </p:sp>
      </p:grpSp>
      <p:sp>
        <p:nvSpPr>
          <p:cNvPr id="14" name="Rechteck 13"/>
          <p:cNvSpPr/>
          <p:nvPr/>
        </p:nvSpPr>
        <p:spPr>
          <a:xfrm>
            <a:off x="353238" y="3996202"/>
            <a:ext cx="858175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sz="2400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Incorporating</a:t>
            </a:r>
            <a:r>
              <a:rPr lang="de-DE" sz="2400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</a:t>
            </a:r>
            <a:r>
              <a:rPr lang="de-DE" sz="2400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regression</a:t>
            </a:r>
            <a:r>
              <a:rPr lang="de-DE" sz="2400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</a:t>
            </a:r>
            <a:r>
              <a:rPr lang="de-DE" sz="2400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terms</a:t>
            </a:r>
            <a:r>
              <a:rPr lang="de-DE" sz="2400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in </a:t>
            </a:r>
            <a:r>
              <a:rPr lang="de-DE" sz="2400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basic</a:t>
            </a:r>
            <a:r>
              <a:rPr lang="de-DE" sz="2400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MET </a:t>
            </a:r>
            <a:r>
              <a:rPr lang="de-DE" sz="2400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mixed</a:t>
            </a:r>
            <a:r>
              <a:rPr lang="de-DE" sz="2400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</a:t>
            </a:r>
            <a:r>
              <a:rPr lang="de-DE" sz="2400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model</a:t>
            </a:r>
            <a:endParaRPr lang="en-US" sz="2400" dirty="0" smtClean="0">
              <a:solidFill>
                <a:srgbClr val="1B354E"/>
              </a:solidFill>
              <a:latin typeface="Segoe UI" panose="020B05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sz="2400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Stability</a:t>
            </a:r>
            <a:r>
              <a:rPr lang="de-DE" sz="2400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</a:t>
            </a:r>
            <a:r>
              <a:rPr lang="de-DE" sz="2400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variances</a:t>
            </a:r>
            <a:endParaRPr lang="de-DE" sz="2400" dirty="0" smtClean="0">
              <a:solidFill>
                <a:srgbClr val="1B354E"/>
              </a:solidFill>
              <a:latin typeface="Segoe UI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DE" sz="2400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Shukla‘s</a:t>
            </a:r>
            <a:r>
              <a:rPr lang="de-DE" sz="2400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</a:t>
            </a:r>
            <a:r>
              <a:rPr lang="de-DE" sz="2400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stability</a:t>
            </a:r>
            <a:r>
              <a:rPr lang="de-DE" sz="2400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</a:t>
            </a:r>
            <a:r>
              <a:rPr lang="de-DE" sz="2400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variance</a:t>
            </a:r>
            <a:r>
              <a:rPr lang="de-DE" sz="2400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</a:t>
            </a:r>
            <a:r>
              <a:rPr lang="de-DE" dirty="0" smtClean="0">
                <a:solidFill>
                  <a:srgbClr val="1B354E"/>
                </a:solidFill>
                <a:latin typeface="Segoe UI" panose="020B0502040204020203" pitchFamily="34" charset="0"/>
              </a:rPr>
              <a:t>(</a:t>
            </a:r>
            <a:r>
              <a:rPr lang="de-DE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Heterogeneous</a:t>
            </a:r>
            <a:r>
              <a:rPr lang="de-DE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</a:t>
            </a:r>
            <a:r>
              <a:rPr lang="de-DE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variances</a:t>
            </a:r>
            <a:r>
              <a:rPr lang="de-DE" dirty="0" smtClean="0">
                <a:solidFill>
                  <a:srgbClr val="1B354E"/>
                </a:solidFill>
                <a:latin typeface="Segoe UI" panose="020B0502040204020203" pitchFamily="34" charset="0"/>
              </a:rPr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DE" sz="2400" dirty="0" smtClean="0">
                <a:solidFill>
                  <a:srgbClr val="1B354E"/>
                </a:solidFill>
                <a:latin typeface="Segoe UI" panose="020B0502040204020203" pitchFamily="34" charset="0"/>
              </a:rPr>
              <a:t>Finlay-Wilkinson </a:t>
            </a:r>
            <a:r>
              <a:rPr lang="de-DE" sz="2400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mixed</a:t>
            </a:r>
            <a:r>
              <a:rPr lang="de-DE" sz="2400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</a:t>
            </a:r>
            <a:r>
              <a:rPr lang="de-DE" sz="2400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model</a:t>
            </a:r>
            <a:r>
              <a:rPr lang="de-DE" sz="2400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</a:t>
            </a:r>
            <a:r>
              <a:rPr lang="de-DE" sz="2400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extension</a:t>
            </a:r>
            <a:r>
              <a:rPr lang="de-DE" sz="2400" dirty="0" smtClean="0">
                <a:solidFill>
                  <a:srgbClr val="1B354E"/>
                </a:solidFill>
                <a:latin typeface="Segoe UI" panose="020B0502040204020203" pitchFamily="34" charset="0"/>
              </a:rPr>
              <a:t>	</a:t>
            </a:r>
            <a:r>
              <a:rPr lang="de-DE" dirty="0" smtClean="0">
                <a:solidFill>
                  <a:srgbClr val="1B354E"/>
                </a:solidFill>
                <a:latin typeface="Segoe UI" panose="020B0502040204020203" pitchFamily="34" charset="0"/>
              </a:rPr>
              <a:t>(FA </a:t>
            </a:r>
            <a:r>
              <a:rPr lang="de-DE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var</a:t>
            </a:r>
            <a:r>
              <a:rPr lang="de-DE" dirty="0" smtClean="0">
                <a:solidFill>
                  <a:srgbClr val="1B354E"/>
                </a:solidFill>
                <a:latin typeface="Segoe UI" panose="020B0502040204020203" pitchFamily="34" charset="0"/>
              </a:rPr>
              <a:t>. </a:t>
            </a:r>
            <a:r>
              <a:rPr lang="de-DE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Structure</a:t>
            </a:r>
            <a:r>
              <a:rPr lang="de-DE" dirty="0" smtClean="0">
                <a:solidFill>
                  <a:srgbClr val="1B354E"/>
                </a:solidFill>
                <a:latin typeface="Segoe UI" panose="020B0502040204020203" pitchFamily="34" charset="0"/>
              </a:rPr>
              <a:t>)</a:t>
            </a:r>
            <a:endParaRPr lang="de-DE" sz="2400" dirty="0">
              <a:solidFill>
                <a:srgbClr val="1B354E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27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19"/>
          <p:cNvSpPr/>
          <p:nvPr/>
        </p:nvSpPr>
        <p:spPr>
          <a:xfrm>
            <a:off x="5499464" y="981455"/>
            <a:ext cx="3465983" cy="980243"/>
          </a:xfrm>
          <a:prstGeom prst="rect">
            <a:avLst/>
          </a:prstGeom>
          <a:solidFill>
            <a:srgbClr val="1A536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25" y="1977456"/>
            <a:ext cx="8212180" cy="1850310"/>
          </a:xfrm>
          <a:prstGeom prst="rect">
            <a:avLst/>
          </a:prstGeom>
          <a:ln>
            <a:solidFill>
              <a:srgbClr val="13455C"/>
            </a:solidFill>
          </a:ln>
        </p:spPr>
      </p:pic>
      <p:pic>
        <p:nvPicPr>
          <p:cNvPr id="7" name="Picture Placeholder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05" t="55275"/>
          <a:stretch/>
        </p:blipFill>
        <p:spPr>
          <a:xfrm>
            <a:off x="0" y="2989"/>
            <a:ext cx="9143999" cy="888272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88536" y="93182"/>
            <a:ext cx="7030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 smtClean="0">
                <a:solidFill>
                  <a:schemeClr val="bg1"/>
                </a:solidFill>
              </a:rPr>
              <a:t>Genetic</a:t>
            </a:r>
            <a:r>
              <a:rPr lang="de-DE" sz="4000" dirty="0" smtClean="0">
                <a:solidFill>
                  <a:schemeClr val="bg1"/>
                </a:solidFill>
              </a:rPr>
              <a:t> </a:t>
            </a:r>
            <a:r>
              <a:rPr lang="de-DE" sz="4000" dirty="0" err="1" smtClean="0">
                <a:solidFill>
                  <a:schemeClr val="bg1"/>
                </a:solidFill>
              </a:rPr>
              <a:t>gain</a:t>
            </a:r>
            <a:r>
              <a:rPr lang="de-DE" sz="4000" dirty="0" smtClean="0">
                <a:solidFill>
                  <a:schemeClr val="bg1"/>
                </a:solidFill>
              </a:rPr>
              <a:t> </a:t>
            </a:r>
            <a:r>
              <a:rPr lang="de-DE" sz="4000" dirty="0" err="1" smtClean="0">
                <a:solidFill>
                  <a:schemeClr val="bg1"/>
                </a:solidFill>
              </a:rPr>
              <a:t>assessment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810103" y="120970"/>
            <a:ext cx="2238103" cy="646331"/>
          </a:xfrm>
          <a:prstGeom prst="rect">
            <a:avLst/>
          </a:prstGeom>
          <a:solidFill>
            <a:srgbClr val="4C648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rgbClr val="FFC000"/>
                </a:solidFill>
              </a:rPr>
              <a:t>R-Code:</a:t>
            </a:r>
          </a:p>
          <a:p>
            <a:pPr algn="ctr"/>
            <a:r>
              <a:rPr lang="de-DE" dirty="0" smtClean="0">
                <a:solidFill>
                  <a:srgbClr val="FFC000"/>
                </a:solidFill>
              </a:rPr>
              <a:t>„02 </a:t>
            </a:r>
            <a:r>
              <a:rPr lang="de-DE" dirty="0" err="1" smtClean="0">
                <a:solidFill>
                  <a:srgbClr val="FFC000"/>
                </a:solidFill>
              </a:rPr>
              <a:t>genetic</a:t>
            </a:r>
            <a:r>
              <a:rPr lang="de-DE" dirty="0" smtClean="0">
                <a:solidFill>
                  <a:srgbClr val="FFC000"/>
                </a:solidFill>
              </a:rPr>
              <a:t> </a:t>
            </a:r>
            <a:r>
              <a:rPr lang="de-DE" dirty="0" err="1" smtClean="0">
                <a:solidFill>
                  <a:srgbClr val="FFC000"/>
                </a:solidFill>
              </a:rPr>
              <a:t>gain</a:t>
            </a:r>
            <a:r>
              <a:rPr lang="de-DE" dirty="0" smtClean="0">
                <a:solidFill>
                  <a:srgbClr val="FFC000"/>
                </a:solidFill>
              </a:rPr>
              <a:t>“</a:t>
            </a:r>
            <a:endParaRPr lang="en-US" dirty="0">
              <a:solidFill>
                <a:srgbClr val="FFC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hteck 2"/>
              <p:cNvSpPr/>
              <p:nvPr/>
            </p:nvSpPr>
            <p:spPr>
              <a:xfrm>
                <a:off x="5499464" y="981454"/>
                <a:ext cx="3714205" cy="8607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2400" dirty="0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Genetic </a:t>
                </a:r>
                <a:r>
                  <a:rPr lang="de-DE" sz="2400" dirty="0" err="1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trend</a:t>
                </a:r>
                <a:r>
                  <a:rPr lang="de-DE" sz="2400" dirty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:</a:t>
                </a:r>
                <a14:m>
                  <m:oMath xmlns:m="http://schemas.openxmlformats.org/officeDocument/2006/math">
                    <m:r>
                      <a:rPr lang="de-DE" sz="2400">
                        <a:solidFill>
                          <a:srgbClr val="1B354E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2400" i="1">
                            <a:solidFill>
                              <a:srgbClr val="1B354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solidFill>
                              <a:srgbClr val="1B354E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de-DE" sz="2400" i="1">
                            <a:solidFill>
                              <a:srgbClr val="1B354E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sz="2400" i="1">
                            <a:solidFill>
                              <a:srgbClr val="1B354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 </a:t>
                </a:r>
                <a:endParaRPr lang="en-US" sz="2400" dirty="0" smtClean="0">
                  <a:solidFill>
                    <a:srgbClr val="1B354E"/>
                  </a:solidFill>
                  <a:latin typeface="Segoe UI" panose="020B0502040204020203" pitchFamily="34" charset="0"/>
                </a:endParaRPr>
              </a:p>
              <a:p>
                <a:r>
                  <a:rPr lang="de-DE" sz="2400" dirty="0" smtClean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Agronomic </a:t>
                </a:r>
                <a:r>
                  <a:rPr lang="de-DE" sz="2400" dirty="0" err="1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trend</a:t>
                </a:r>
                <a:r>
                  <a:rPr lang="de-DE" sz="2400" dirty="0">
                    <a:solidFill>
                      <a:srgbClr val="1B354E"/>
                    </a:solidFill>
                    <a:latin typeface="Segoe UI" panose="020B0502040204020203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DE" sz="2400" i="1">
                        <a:solidFill>
                          <a:srgbClr val="1B354E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de-DE" sz="2400" i="1">
                            <a:solidFill>
                              <a:srgbClr val="1B354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solidFill>
                              <a:srgbClr val="1B354E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sz="2400" b="0" i="1" smtClean="0">
                            <a:solidFill>
                              <a:srgbClr val="1B354E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Rechteck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464" y="981454"/>
                <a:ext cx="3714205" cy="860748"/>
              </a:xfrm>
              <a:prstGeom prst="rect">
                <a:avLst/>
              </a:prstGeom>
              <a:blipFill rotWithShape="0">
                <a:blip r:embed="rId5"/>
                <a:stretch>
                  <a:fillRect l="-2463" t="-4965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hteck 19"/>
          <p:cNvSpPr/>
          <p:nvPr/>
        </p:nvSpPr>
        <p:spPr>
          <a:xfrm>
            <a:off x="2403566" y="2850448"/>
            <a:ext cx="6183085" cy="61556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9"/>
          <p:cNvSpPr/>
          <p:nvPr/>
        </p:nvSpPr>
        <p:spPr>
          <a:xfrm>
            <a:off x="3862253" y="1961697"/>
            <a:ext cx="1388990" cy="598716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hteck 19"/>
          <p:cNvSpPr/>
          <p:nvPr/>
        </p:nvSpPr>
        <p:spPr>
          <a:xfrm>
            <a:off x="5251243" y="2251736"/>
            <a:ext cx="2926106" cy="308676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hteck 19"/>
          <p:cNvSpPr/>
          <p:nvPr/>
        </p:nvSpPr>
        <p:spPr>
          <a:xfrm>
            <a:off x="4249784" y="2559513"/>
            <a:ext cx="1506581" cy="28900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eck 15"/>
          <p:cNvSpPr/>
          <p:nvPr/>
        </p:nvSpPr>
        <p:spPr>
          <a:xfrm>
            <a:off x="2363018" y="4233953"/>
            <a:ext cx="44179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b="1" dirty="0" smtClean="0">
                <a:solidFill>
                  <a:srgbClr val="1B354E"/>
                </a:solidFill>
                <a:latin typeface="Segoe UI" panose="020B0502040204020203" pitchFamily="34" charset="0"/>
              </a:rPr>
              <a:t>Solutions </a:t>
            </a:r>
            <a:r>
              <a:rPr lang="de-DE" sz="2400" b="1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and</a:t>
            </a:r>
            <a:r>
              <a:rPr lang="de-DE" sz="2400" b="1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</a:t>
            </a:r>
            <a:r>
              <a:rPr lang="de-DE" sz="2400" b="1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tests</a:t>
            </a:r>
            <a:r>
              <a:rPr lang="de-DE" sz="2400" b="1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</a:t>
            </a:r>
            <a:r>
              <a:rPr lang="de-DE" sz="2400" b="1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for</a:t>
            </a:r>
            <a:r>
              <a:rPr lang="de-DE" sz="2400" b="1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</a:t>
            </a:r>
            <a:r>
              <a:rPr lang="de-DE" sz="2400" b="1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trends</a:t>
            </a:r>
            <a:endParaRPr lang="en-US" b="1" dirty="0"/>
          </a:p>
        </p:txBody>
      </p:sp>
      <p:pic>
        <p:nvPicPr>
          <p:cNvPr id="20" name="Grafik 19"/>
          <p:cNvPicPr>
            <a:picLocks noChangeAspect="1"/>
          </p:cNvPicPr>
          <p:nvPr/>
        </p:nvPicPr>
        <p:blipFill rotWithShape="1">
          <a:blip r:embed="rId6"/>
          <a:srcRect b="93445"/>
          <a:stretch/>
        </p:blipFill>
        <p:spPr>
          <a:xfrm>
            <a:off x="88536" y="5302601"/>
            <a:ext cx="4124325" cy="244760"/>
          </a:xfrm>
          <a:prstGeom prst="rect">
            <a:avLst/>
          </a:prstGeom>
        </p:spPr>
      </p:pic>
      <p:sp>
        <p:nvSpPr>
          <p:cNvPr id="21" name="Rechteck 20"/>
          <p:cNvSpPr/>
          <p:nvPr/>
        </p:nvSpPr>
        <p:spPr>
          <a:xfrm>
            <a:off x="1655127" y="4828161"/>
            <a:ext cx="9911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b="1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aman</a:t>
            </a:r>
            <a:endParaRPr lang="en-US" b="1" dirty="0"/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 rotWithShape="1">
          <a:blip r:embed="rId6"/>
          <a:srcRect t="53695" b="40449"/>
          <a:stretch/>
        </p:blipFill>
        <p:spPr>
          <a:xfrm>
            <a:off x="4656802" y="5302601"/>
            <a:ext cx="4124325" cy="218634"/>
          </a:xfrm>
          <a:prstGeom prst="rect">
            <a:avLst/>
          </a:prstGeom>
        </p:spPr>
      </p:pic>
      <p:sp>
        <p:nvSpPr>
          <p:cNvPr id="23" name="Rechteck 22"/>
          <p:cNvSpPr/>
          <p:nvPr/>
        </p:nvSpPr>
        <p:spPr>
          <a:xfrm>
            <a:off x="6223393" y="4828161"/>
            <a:ext cx="9911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b="1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boro</a:t>
            </a:r>
            <a:endParaRPr lang="en-US" b="1" dirty="0"/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 rotWithShape="1">
          <a:blip r:embed="rId6"/>
          <a:srcRect t="33584" b="53822"/>
          <a:stretch/>
        </p:blipFill>
        <p:spPr>
          <a:xfrm>
            <a:off x="88535" y="5547361"/>
            <a:ext cx="4124325" cy="470262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 rotWithShape="1">
          <a:blip r:embed="rId6"/>
          <a:srcRect l="422" t="86818" r="-422" b="1145"/>
          <a:stretch/>
        </p:blipFill>
        <p:spPr>
          <a:xfrm>
            <a:off x="4656801" y="5533379"/>
            <a:ext cx="4124325" cy="449410"/>
          </a:xfrm>
          <a:prstGeom prst="rect">
            <a:avLst/>
          </a:prstGeom>
        </p:spPr>
      </p:pic>
      <p:sp>
        <p:nvSpPr>
          <p:cNvPr id="26" name="Rechteck 19"/>
          <p:cNvSpPr/>
          <p:nvPr/>
        </p:nvSpPr>
        <p:spPr>
          <a:xfrm>
            <a:off x="4656802" y="5493022"/>
            <a:ext cx="4124325" cy="259946"/>
          </a:xfrm>
          <a:prstGeom prst="rect">
            <a:avLst/>
          </a:prstGeom>
          <a:solidFill>
            <a:srgbClr val="13455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8276" y="1979742"/>
            <a:ext cx="439372" cy="271992"/>
          </a:xfrm>
          <a:prstGeom prst="rect">
            <a:avLst/>
          </a:prstGeom>
        </p:spPr>
      </p:pic>
      <p:sp>
        <p:nvSpPr>
          <p:cNvPr id="10" name="Rechteck 19"/>
          <p:cNvSpPr/>
          <p:nvPr/>
        </p:nvSpPr>
        <p:spPr>
          <a:xfrm>
            <a:off x="5499464" y="1961699"/>
            <a:ext cx="1406433" cy="290036"/>
          </a:xfrm>
          <a:prstGeom prst="rect">
            <a:avLst/>
          </a:prstGeom>
          <a:solidFill>
            <a:srgbClr val="1A536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01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3" grpId="0"/>
      <p:bldP spid="2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05" t="55275"/>
          <a:stretch/>
        </p:blipFill>
        <p:spPr>
          <a:xfrm>
            <a:off x="0" y="2989"/>
            <a:ext cx="9143999" cy="888272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88536" y="93182"/>
            <a:ext cx="7030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 smtClean="0">
                <a:solidFill>
                  <a:schemeClr val="bg1"/>
                </a:solidFill>
              </a:rPr>
              <a:t>Genetic</a:t>
            </a:r>
            <a:r>
              <a:rPr lang="de-DE" sz="4000" dirty="0" smtClean="0">
                <a:solidFill>
                  <a:schemeClr val="bg1"/>
                </a:solidFill>
              </a:rPr>
              <a:t> </a:t>
            </a:r>
            <a:r>
              <a:rPr lang="de-DE" sz="4000" dirty="0" err="1" smtClean="0">
                <a:solidFill>
                  <a:schemeClr val="bg1"/>
                </a:solidFill>
              </a:rPr>
              <a:t>gain</a:t>
            </a:r>
            <a:r>
              <a:rPr lang="de-DE" sz="4000" dirty="0" smtClean="0">
                <a:solidFill>
                  <a:schemeClr val="bg1"/>
                </a:solidFill>
              </a:rPr>
              <a:t> </a:t>
            </a:r>
            <a:r>
              <a:rPr lang="de-DE" sz="4000" dirty="0" err="1" smtClean="0">
                <a:solidFill>
                  <a:schemeClr val="bg1"/>
                </a:solidFill>
              </a:rPr>
              <a:t>assessment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810103" y="120970"/>
            <a:ext cx="2238103" cy="646331"/>
          </a:xfrm>
          <a:prstGeom prst="rect">
            <a:avLst/>
          </a:prstGeom>
          <a:solidFill>
            <a:srgbClr val="4C648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rgbClr val="FFC000"/>
                </a:solidFill>
              </a:rPr>
              <a:t>R-Code:</a:t>
            </a:r>
          </a:p>
          <a:p>
            <a:pPr algn="ctr"/>
            <a:r>
              <a:rPr lang="de-DE" dirty="0" smtClean="0">
                <a:solidFill>
                  <a:srgbClr val="FFC000"/>
                </a:solidFill>
              </a:rPr>
              <a:t>„02 </a:t>
            </a:r>
            <a:r>
              <a:rPr lang="de-DE" dirty="0" err="1" smtClean="0">
                <a:solidFill>
                  <a:srgbClr val="FFC000"/>
                </a:solidFill>
              </a:rPr>
              <a:t>genetic</a:t>
            </a:r>
            <a:r>
              <a:rPr lang="de-DE" dirty="0" smtClean="0">
                <a:solidFill>
                  <a:srgbClr val="FFC000"/>
                </a:solidFill>
              </a:rPr>
              <a:t> </a:t>
            </a:r>
            <a:r>
              <a:rPr lang="de-DE" dirty="0" err="1" smtClean="0">
                <a:solidFill>
                  <a:srgbClr val="FFC000"/>
                </a:solidFill>
              </a:rPr>
              <a:t>gain</a:t>
            </a:r>
            <a:r>
              <a:rPr lang="de-DE" dirty="0" smtClean="0">
                <a:solidFill>
                  <a:srgbClr val="FFC000"/>
                </a:solidFill>
              </a:rPr>
              <a:t>“</a:t>
            </a:r>
            <a:endParaRPr lang="en-US" dirty="0">
              <a:solidFill>
                <a:srgbClr val="FFC000"/>
              </a:solidFill>
            </a:endParaRPr>
          </a:p>
        </p:txBody>
      </p:sp>
      <p:grpSp>
        <p:nvGrpSpPr>
          <p:cNvPr id="27" name="Gruppieren 26"/>
          <p:cNvGrpSpPr/>
          <p:nvPr/>
        </p:nvGrpSpPr>
        <p:grpSpPr>
          <a:xfrm>
            <a:off x="598428" y="1588635"/>
            <a:ext cx="7947144" cy="390525"/>
            <a:chOff x="981891" y="1146651"/>
            <a:chExt cx="7947144" cy="390525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14535" y="1146651"/>
              <a:ext cx="1714500" cy="390525"/>
            </a:xfrm>
            <a:prstGeom prst="rect">
              <a:avLst/>
            </a:prstGeom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26751" y="1198905"/>
              <a:ext cx="1609725" cy="314325"/>
            </a:xfrm>
            <a:prstGeom prst="rect">
              <a:avLst/>
            </a:prstGeom>
          </p:spPr>
        </p:pic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1891" y="1190196"/>
              <a:ext cx="1066800" cy="314325"/>
            </a:xfrm>
            <a:prstGeom prst="rect">
              <a:avLst/>
            </a:prstGeom>
          </p:spPr>
        </p:pic>
      </p:grpSp>
      <p:sp>
        <p:nvSpPr>
          <p:cNvPr id="28" name="Rechteck 27"/>
          <p:cNvSpPr/>
          <p:nvPr/>
        </p:nvSpPr>
        <p:spPr>
          <a:xfrm>
            <a:off x="674086" y="1139245"/>
            <a:ext cx="9911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b="1" dirty="0" smtClean="0">
                <a:solidFill>
                  <a:srgbClr val="1B354E"/>
                </a:solidFill>
                <a:latin typeface="Segoe UI" panose="020B0502040204020203" pitchFamily="34" charset="0"/>
              </a:rPr>
              <a:t>Basic</a:t>
            </a:r>
            <a:endParaRPr lang="en-US" b="1" dirty="0"/>
          </a:p>
        </p:txBody>
      </p:sp>
      <p:sp>
        <p:nvSpPr>
          <p:cNvPr id="29" name="Rechteck 28"/>
          <p:cNvSpPr/>
          <p:nvPr/>
        </p:nvSpPr>
        <p:spPr>
          <a:xfrm>
            <a:off x="3443287" y="1139244"/>
            <a:ext cx="16097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b="1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Shukla</a:t>
            </a:r>
            <a:endParaRPr lang="en-US" b="1" dirty="0"/>
          </a:p>
        </p:txBody>
      </p:sp>
      <p:sp>
        <p:nvSpPr>
          <p:cNvPr id="30" name="Rechteck 29"/>
          <p:cNvSpPr/>
          <p:nvPr/>
        </p:nvSpPr>
        <p:spPr>
          <a:xfrm>
            <a:off x="6831072" y="1139243"/>
            <a:ext cx="1714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b="1" dirty="0" smtClean="0">
                <a:solidFill>
                  <a:srgbClr val="1B354E"/>
                </a:solidFill>
                <a:latin typeface="Segoe UI" panose="020B0502040204020203" pitchFamily="34" charset="0"/>
              </a:rPr>
              <a:t>FA</a:t>
            </a:r>
            <a:endParaRPr lang="en-US" b="1" dirty="0"/>
          </a:p>
        </p:txBody>
      </p:sp>
      <p:pic>
        <p:nvPicPr>
          <p:cNvPr id="32" name="Grafik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486" y="2168434"/>
            <a:ext cx="1752147" cy="1601572"/>
          </a:xfrm>
          <a:prstGeom prst="rect">
            <a:avLst/>
          </a:prstGeom>
        </p:spPr>
      </p:pic>
      <p:grpSp>
        <p:nvGrpSpPr>
          <p:cNvPr id="36" name="Gruppieren 35"/>
          <p:cNvGrpSpPr/>
          <p:nvPr/>
        </p:nvGrpSpPr>
        <p:grpSpPr>
          <a:xfrm>
            <a:off x="2422753" y="2168433"/>
            <a:ext cx="2924420" cy="2644088"/>
            <a:chOff x="2588216" y="2168433"/>
            <a:chExt cx="2924420" cy="2644088"/>
          </a:xfrm>
        </p:grpSpPr>
        <p:pic>
          <p:nvPicPr>
            <p:cNvPr id="33" name="Grafik 3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88216" y="2168433"/>
              <a:ext cx="2924420" cy="1756003"/>
            </a:xfrm>
            <a:prstGeom prst="rect">
              <a:avLst/>
            </a:prstGeom>
          </p:spPr>
        </p:pic>
        <p:pic>
          <p:nvPicPr>
            <p:cNvPr id="34" name="Grafik 3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88216" y="4137655"/>
              <a:ext cx="2924420" cy="674866"/>
            </a:xfrm>
            <a:prstGeom prst="rect">
              <a:avLst/>
            </a:prstGeom>
          </p:spPr>
        </p:pic>
      </p:grpSp>
      <p:pic>
        <p:nvPicPr>
          <p:cNvPr id="35" name="Grafik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57848" y="2168433"/>
            <a:ext cx="3390902" cy="1756003"/>
          </a:xfrm>
          <a:prstGeom prst="rect">
            <a:avLst/>
          </a:prstGeom>
        </p:spPr>
      </p:pic>
      <p:pic>
        <p:nvPicPr>
          <p:cNvPr id="37" name="Grafik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25104" y="4113710"/>
            <a:ext cx="3528000" cy="531243"/>
          </a:xfrm>
          <a:prstGeom prst="rect">
            <a:avLst/>
          </a:prstGeom>
        </p:spPr>
      </p:pic>
      <p:sp>
        <p:nvSpPr>
          <p:cNvPr id="38" name="Rechteck 37"/>
          <p:cNvSpPr/>
          <p:nvPr/>
        </p:nvSpPr>
        <p:spPr>
          <a:xfrm>
            <a:off x="3809568" y="3333095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de-DE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Rechteck 38"/>
          <p:cNvSpPr/>
          <p:nvPr/>
        </p:nvSpPr>
        <p:spPr>
          <a:xfrm>
            <a:off x="7249740" y="3335161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de-DE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Rechteck 19"/>
          <p:cNvSpPr/>
          <p:nvPr/>
        </p:nvSpPr>
        <p:spPr>
          <a:xfrm>
            <a:off x="2685778" y="3400428"/>
            <a:ext cx="2661395" cy="1244523"/>
          </a:xfrm>
          <a:prstGeom prst="rect">
            <a:avLst/>
          </a:prstGeom>
          <a:solidFill>
            <a:srgbClr val="13455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hteck 19"/>
          <p:cNvSpPr/>
          <p:nvPr/>
        </p:nvSpPr>
        <p:spPr>
          <a:xfrm>
            <a:off x="5919042" y="3400428"/>
            <a:ext cx="3134062" cy="1244523"/>
          </a:xfrm>
          <a:prstGeom prst="rect">
            <a:avLst/>
          </a:prstGeom>
          <a:solidFill>
            <a:srgbClr val="13455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hteck 19"/>
          <p:cNvSpPr/>
          <p:nvPr/>
        </p:nvSpPr>
        <p:spPr>
          <a:xfrm>
            <a:off x="607136" y="3387958"/>
            <a:ext cx="1419915" cy="213200"/>
          </a:xfrm>
          <a:prstGeom prst="rect">
            <a:avLst/>
          </a:prstGeom>
          <a:solidFill>
            <a:srgbClr val="13455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9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05" t="55275"/>
          <a:stretch/>
        </p:blipFill>
        <p:spPr>
          <a:xfrm>
            <a:off x="0" y="2989"/>
            <a:ext cx="9143999" cy="888272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88536" y="93182"/>
            <a:ext cx="7030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 smtClean="0">
                <a:solidFill>
                  <a:schemeClr val="bg1"/>
                </a:solidFill>
              </a:rPr>
              <a:t>Genetic</a:t>
            </a:r>
            <a:r>
              <a:rPr lang="de-DE" sz="4000" dirty="0" smtClean="0">
                <a:solidFill>
                  <a:schemeClr val="bg1"/>
                </a:solidFill>
              </a:rPr>
              <a:t> </a:t>
            </a:r>
            <a:r>
              <a:rPr lang="de-DE" sz="4000" dirty="0" err="1" smtClean="0">
                <a:solidFill>
                  <a:schemeClr val="bg1"/>
                </a:solidFill>
              </a:rPr>
              <a:t>gain</a:t>
            </a:r>
            <a:r>
              <a:rPr lang="de-DE" sz="4000" dirty="0" smtClean="0">
                <a:solidFill>
                  <a:schemeClr val="bg1"/>
                </a:solidFill>
              </a:rPr>
              <a:t> </a:t>
            </a:r>
            <a:r>
              <a:rPr lang="de-DE" sz="4000" dirty="0" err="1" smtClean="0">
                <a:solidFill>
                  <a:schemeClr val="bg1"/>
                </a:solidFill>
              </a:rPr>
              <a:t>assessment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810103" y="120970"/>
            <a:ext cx="2238103" cy="646331"/>
          </a:xfrm>
          <a:prstGeom prst="rect">
            <a:avLst/>
          </a:prstGeom>
          <a:solidFill>
            <a:srgbClr val="4C648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rgbClr val="FFC000"/>
                </a:solidFill>
              </a:rPr>
              <a:t>R-Code:</a:t>
            </a:r>
          </a:p>
          <a:p>
            <a:pPr algn="ctr"/>
            <a:r>
              <a:rPr lang="de-DE" dirty="0" smtClean="0">
                <a:solidFill>
                  <a:srgbClr val="FFC000"/>
                </a:solidFill>
              </a:rPr>
              <a:t>„02 </a:t>
            </a:r>
            <a:r>
              <a:rPr lang="de-DE" dirty="0" err="1" smtClean="0">
                <a:solidFill>
                  <a:srgbClr val="FFC000"/>
                </a:solidFill>
              </a:rPr>
              <a:t>genetic</a:t>
            </a:r>
            <a:r>
              <a:rPr lang="de-DE" dirty="0" smtClean="0">
                <a:solidFill>
                  <a:srgbClr val="FFC000"/>
                </a:solidFill>
              </a:rPr>
              <a:t> </a:t>
            </a:r>
            <a:r>
              <a:rPr lang="de-DE" dirty="0" err="1" smtClean="0">
                <a:solidFill>
                  <a:srgbClr val="FFC000"/>
                </a:solidFill>
              </a:rPr>
              <a:t>gain</a:t>
            </a:r>
            <a:r>
              <a:rPr lang="de-DE" dirty="0" smtClean="0">
                <a:solidFill>
                  <a:srgbClr val="FFC000"/>
                </a:solidFill>
              </a:rPr>
              <a:t>“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950" y="919048"/>
            <a:ext cx="5938100" cy="587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05" t="55275"/>
          <a:stretch/>
        </p:blipFill>
        <p:spPr>
          <a:xfrm>
            <a:off x="0" y="2989"/>
            <a:ext cx="9143999" cy="888272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88536" y="93182"/>
            <a:ext cx="7030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 smtClean="0">
                <a:solidFill>
                  <a:schemeClr val="bg1"/>
                </a:solidFill>
              </a:rPr>
              <a:t>Genetic</a:t>
            </a:r>
            <a:r>
              <a:rPr lang="de-DE" sz="4000" dirty="0" smtClean="0">
                <a:solidFill>
                  <a:schemeClr val="bg1"/>
                </a:solidFill>
              </a:rPr>
              <a:t> </a:t>
            </a:r>
            <a:r>
              <a:rPr lang="de-DE" sz="4000" dirty="0" err="1" smtClean="0">
                <a:solidFill>
                  <a:schemeClr val="bg1"/>
                </a:solidFill>
              </a:rPr>
              <a:t>gain</a:t>
            </a:r>
            <a:r>
              <a:rPr lang="de-DE" sz="4000" dirty="0" smtClean="0">
                <a:solidFill>
                  <a:schemeClr val="bg1"/>
                </a:solidFill>
              </a:rPr>
              <a:t> </a:t>
            </a:r>
            <a:r>
              <a:rPr lang="de-DE" sz="4000" dirty="0" err="1" smtClean="0">
                <a:solidFill>
                  <a:schemeClr val="bg1"/>
                </a:solidFill>
              </a:rPr>
              <a:t>assessment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810103" y="120970"/>
            <a:ext cx="2238103" cy="646331"/>
          </a:xfrm>
          <a:prstGeom prst="rect">
            <a:avLst/>
          </a:prstGeom>
          <a:solidFill>
            <a:srgbClr val="4C648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rgbClr val="FFC000"/>
                </a:solidFill>
              </a:rPr>
              <a:t>R-Code:</a:t>
            </a:r>
          </a:p>
          <a:p>
            <a:pPr algn="ctr"/>
            <a:r>
              <a:rPr lang="de-DE" dirty="0" smtClean="0">
                <a:solidFill>
                  <a:srgbClr val="FFC000"/>
                </a:solidFill>
              </a:rPr>
              <a:t>„02 </a:t>
            </a:r>
            <a:r>
              <a:rPr lang="de-DE" dirty="0" err="1" smtClean="0">
                <a:solidFill>
                  <a:srgbClr val="FFC000"/>
                </a:solidFill>
              </a:rPr>
              <a:t>genetic</a:t>
            </a:r>
            <a:r>
              <a:rPr lang="de-DE" dirty="0" smtClean="0">
                <a:solidFill>
                  <a:srgbClr val="FFC000"/>
                </a:solidFill>
              </a:rPr>
              <a:t> </a:t>
            </a:r>
            <a:r>
              <a:rPr lang="de-DE" dirty="0" err="1" smtClean="0">
                <a:solidFill>
                  <a:srgbClr val="FFC000"/>
                </a:solidFill>
              </a:rPr>
              <a:t>gain</a:t>
            </a:r>
            <a:r>
              <a:rPr lang="de-DE" dirty="0" smtClean="0">
                <a:solidFill>
                  <a:srgbClr val="FFC000"/>
                </a:solidFill>
              </a:rPr>
              <a:t>“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887" y="919049"/>
            <a:ext cx="5834227" cy="584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8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0" y="2984864"/>
            <a:ext cx="9143999" cy="888272"/>
            <a:chOff x="0" y="2406554"/>
            <a:chExt cx="9143999" cy="888272"/>
          </a:xfrm>
        </p:grpSpPr>
        <p:pic>
          <p:nvPicPr>
            <p:cNvPr id="7" name="Picture Placeholder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905" t="55275"/>
            <a:stretch/>
          </p:blipFill>
          <p:spPr>
            <a:xfrm>
              <a:off x="0" y="2406554"/>
              <a:ext cx="9143999" cy="888272"/>
            </a:xfrm>
            <a:prstGeom prst="rect">
              <a:avLst/>
            </a:prstGeom>
          </p:spPr>
        </p:pic>
        <p:sp>
          <p:nvSpPr>
            <p:cNvPr id="13" name="Textfeld 12"/>
            <p:cNvSpPr txBox="1"/>
            <p:nvPr/>
          </p:nvSpPr>
          <p:spPr>
            <a:xfrm>
              <a:off x="88536" y="2496747"/>
              <a:ext cx="703015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000" dirty="0" err="1" smtClean="0">
                  <a:solidFill>
                    <a:schemeClr val="bg1"/>
                  </a:solidFill>
                </a:rPr>
                <a:t>Genetic</a:t>
              </a:r>
              <a:r>
                <a:rPr lang="de-DE" sz="4000" dirty="0" smtClean="0">
                  <a:solidFill>
                    <a:schemeClr val="bg1"/>
                  </a:solidFill>
                </a:rPr>
                <a:t> </a:t>
              </a:r>
              <a:r>
                <a:rPr lang="de-DE" sz="4000" dirty="0" err="1" smtClean="0">
                  <a:solidFill>
                    <a:schemeClr val="bg1"/>
                  </a:solidFill>
                </a:rPr>
                <a:t>gain</a:t>
              </a:r>
              <a:r>
                <a:rPr lang="de-DE" sz="4000" dirty="0" smtClean="0">
                  <a:solidFill>
                    <a:schemeClr val="bg1"/>
                  </a:solidFill>
                </a:rPr>
                <a:t> </a:t>
              </a:r>
              <a:r>
                <a:rPr lang="de-DE" sz="4000" dirty="0" err="1" smtClean="0">
                  <a:solidFill>
                    <a:schemeClr val="bg1"/>
                  </a:solidFill>
                </a:rPr>
                <a:t>assessment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6810103" y="2524535"/>
              <a:ext cx="2238103" cy="646331"/>
            </a:xfrm>
            <a:prstGeom prst="rect">
              <a:avLst/>
            </a:prstGeom>
            <a:solidFill>
              <a:srgbClr val="4C6486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smtClean="0">
                  <a:solidFill>
                    <a:srgbClr val="FFC000"/>
                  </a:solidFill>
                </a:rPr>
                <a:t>R-Code:</a:t>
              </a:r>
            </a:p>
            <a:p>
              <a:pPr algn="ctr"/>
              <a:r>
                <a:rPr lang="de-DE" dirty="0" smtClean="0">
                  <a:solidFill>
                    <a:srgbClr val="FFC000"/>
                  </a:solidFill>
                </a:rPr>
                <a:t>„02 </a:t>
              </a:r>
              <a:r>
                <a:rPr lang="de-DE" dirty="0" err="1" smtClean="0">
                  <a:solidFill>
                    <a:srgbClr val="FFC000"/>
                  </a:solidFill>
                </a:rPr>
                <a:t>genetic</a:t>
              </a:r>
              <a:r>
                <a:rPr lang="de-DE" dirty="0" smtClean="0">
                  <a:solidFill>
                    <a:srgbClr val="FFC000"/>
                  </a:solidFill>
                </a:rPr>
                <a:t> </a:t>
              </a:r>
              <a:r>
                <a:rPr lang="de-DE" dirty="0" err="1" smtClean="0">
                  <a:solidFill>
                    <a:srgbClr val="FFC000"/>
                  </a:solidFill>
                </a:rPr>
                <a:t>gain</a:t>
              </a:r>
              <a:r>
                <a:rPr lang="de-DE" dirty="0" smtClean="0">
                  <a:solidFill>
                    <a:srgbClr val="FFC000"/>
                  </a:solidFill>
                </a:rPr>
                <a:t>“</a:t>
              </a:r>
              <a:endParaRPr lang="en-US" dirty="0">
                <a:solidFill>
                  <a:srgbClr val="FFC000"/>
                </a:solidFill>
              </a:endParaRPr>
            </a:p>
          </p:txBody>
        </p:sp>
      </p:grpSp>
      <p:sp>
        <p:nvSpPr>
          <p:cNvPr id="14" name="Rechteck 13"/>
          <p:cNvSpPr/>
          <p:nvPr/>
        </p:nvSpPr>
        <p:spPr>
          <a:xfrm>
            <a:off x="353238" y="3996202"/>
            <a:ext cx="858175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sz="2400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Incorporating</a:t>
            </a:r>
            <a:r>
              <a:rPr lang="de-DE" sz="2400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</a:t>
            </a:r>
            <a:r>
              <a:rPr lang="de-DE" sz="2400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regression</a:t>
            </a:r>
            <a:r>
              <a:rPr lang="de-DE" sz="2400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</a:t>
            </a:r>
            <a:r>
              <a:rPr lang="de-DE" sz="2400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terms</a:t>
            </a:r>
            <a:r>
              <a:rPr lang="de-DE" sz="2400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in </a:t>
            </a:r>
            <a:r>
              <a:rPr lang="de-DE" sz="2400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basic</a:t>
            </a:r>
            <a:r>
              <a:rPr lang="de-DE" sz="2400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MET </a:t>
            </a:r>
            <a:r>
              <a:rPr lang="de-DE" sz="2400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mixed</a:t>
            </a:r>
            <a:r>
              <a:rPr lang="de-DE" sz="2400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</a:t>
            </a:r>
            <a:r>
              <a:rPr lang="de-DE" sz="2400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model</a:t>
            </a:r>
            <a:endParaRPr lang="en-US" sz="2400" dirty="0" smtClean="0">
              <a:solidFill>
                <a:srgbClr val="1B354E"/>
              </a:solidFill>
              <a:latin typeface="Segoe UI" panose="020B05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sz="2400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Stability</a:t>
            </a:r>
            <a:r>
              <a:rPr lang="de-DE" sz="2400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</a:t>
            </a:r>
            <a:r>
              <a:rPr lang="de-DE" sz="2400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variances</a:t>
            </a:r>
            <a:endParaRPr lang="de-DE" sz="2400" dirty="0" smtClean="0">
              <a:solidFill>
                <a:srgbClr val="1B354E"/>
              </a:solidFill>
              <a:latin typeface="Segoe UI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DE" sz="2400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Shukla‘s</a:t>
            </a:r>
            <a:r>
              <a:rPr lang="de-DE" sz="2400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</a:t>
            </a:r>
            <a:r>
              <a:rPr lang="de-DE" sz="2400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stability</a:t>
            </a:r>
            <a:r>
              <a:rPr lang="de-DE" sz="2400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</a:t>
            </a:r>
            <a:r>
              <a:rPr lang="de-DE" sz="2400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variance</a:t>
            </a:r>
            <a:r>
              <a:rPr lang="de-DE" sz="2400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</a:t>
            </a:r>
            <a:r>
              <a:rPr lang="de-DE" dirty="0" smtClean="0">
                <a:solidFill>
                  <a:srgbClr val="1B354E"/>
                </a:solidFill>
                <a:latin typeface="Segoe UI" panose="020B0502040204020203" pitchFamily="34" charset="0"/>
              </a:rPr>
              <a:t>(</a:t>
            </a:r>
            <a:r>
              <a:rPr lang="de-DE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heterogeneous</a:t>
            </a:r>
            <a:r>
              <a:rPr lang="de-DE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</a:t>
            </a:r>
            <a:r>
              <a:rPr lang="de-DE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variances</a:t>
            </a:r>
            <a:r>
              <a:rPr lang="de-DE" dirty="0" smtClean="0">
                <a:solidFill>
                  <a:srgbClr val="1B354E"/>
                </a:solidFill>
                <a:latin typeface="Segoe UI" panose="020B0502040204020203" pitchFamily="34" charset="0"/>
              </a:rPr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DE" sz="2400" dirty="0" smtClean="0">
                <a:solidFill>
                  <a:srgbClr val="1B354E"/>
                </a:solidFill>
                <a:latin typeface="Segoe UI" panose="020B0502040204020203" pitchFamily="34" charset="0"/>
              </a:rPr>
              <a:t>Finlay-Wilkinson </a:t>
            </a:r>
            <a:r>
              <a:rPr lang="de-DE" sz="2400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mixed</a:t>
            </a:r>
            <a:r>
              <a:rPr lang="de-DE" sz="2400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</a:t>
            </a:r>
            <a:r>
              <a:rPr lang="de-DE" sz="2400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model</a:t>
            </a:r>
            <a:r>
              <a:rPr lang="de-DE" sz="2400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</a:t>
            </a:r>
            <a:r>
              <a:rPr lang="de-DE" sz="2400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extension</a:t>
            </a:r>
            <a:r>
              <a:rPr lang="de-DE" sz="2400" dirty="0" smtClean="0">
                <a:solidFill>
                  <a:srgbClr val="1B354E"/>
                </a:solidFill>
                <a:latin typeface="Segoe UI" panose="020B0502040204020203" pitchFamily="34" charset="0"/>
              </a:rPr>
              <a:t>	</a:t>
            </a:r>
            <a:r>
              <a:rPr lang="de-DE" dirty="0" smtClean="0">
                <a:solidFill>
                  <a:srgbClr val="1B354E"/>
                </a:solidFill>
                <a:latin typeface="Segoe UI" panose="020B0502040204020203" pitchFamily="34" charset="0"/>
              </a:rPr>
              <a:t>(FA </a:t>
            </a:r>
            <a:r>
              <a:rPr lang="de-DE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var</a:t>
            </a:r>
            <a:r>
              <a:rPr lang="de-DE" dirty="0" smtClean="0">
                <a:solidFill>
                  <a:srgbClr val="1B354E"/>
                </a:solidFill>
                <a:latin typeface="Segoe UI" panose="020B0502040204020203" pitchFamily="34" charset="0"/>
              </a:rPr>
              <a:t>. </a:t>
            </a:r>
            <a:r>
              <a:rPr lang="de-DE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structure</a:t>
            </a:r>
            <a:r>
              <a:rPr lang="de-DE" dirty="0" smtClean="0">
                <a:solidFill>
                  <a:srgbClr val="1B354E"/>
                </a:solidFill>
                <a:latin typeface="Segoe UI" panose="020B0502040204020203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400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 </a:t>
            </a:r>
            <a:r>
              <a:rPr lang="de-DE" sz="2400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Stability</a:t>
            </a:r>
            <a:r>
              <a:rPr lang="de-DE" sz="2400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</a:t>
            </a:r>
            <a:r>
              <a:rPr lang="de-DE" sz="2400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trends</a:t>
            </a:r>
            <a:r>
              <a:rPr lang="de-DE" sz="2400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</a:t>
            </a:r>
            <a:r>
              <a:rPr lang="de-DE" dirty="0" smtClean="0">
                <a:solidFill>
                  <a:srgbClr val="1B354E"/>
                </a:solidFill>
                <a:latin typeface="Segoe UI" panose="020B0502040204020203" pitchFamily="34" charset="0"/>
              </a:rPr>
              <a:t>(</a:t>
            </a:r>
            <a:r>
              <a:rPr lang="de-DE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random</a:t>
            </a:r>
            <a:r>
              <a:rPr lang="de-DE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</a:t>
            </a:r>
            <a:r>
              <a:rPr lang="de-DE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regression</a:t>
            </a:r>
            <a:r>
              <a:rPr lang="de-DE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</a:t>
            </a:r>
            <a:r>
              <a:rPr lang="de-DE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coefficients</a:t>
            </a:r>
            <a:r>
              <a:rPr lang="de-DE" dirty="0" smtClean="0">
                <a:solidFill>
                  <a:srgbClr val="1B354E"/>
                </a:solidFill>
                <a:latin typeface="Segoe UI" panose="020B0502040204020203" pitchFamily="34" charset="0"/>
              </a:rPr>
              <a:t>)</a:t>
            </a:r>
            <a:endParaRPr lang="en-US" dirty="0" smtClean="0">
              <a:solidFill>
                <a:srgbClr val="1B354E"/>
              </a:solidFill>
              <a:latin typeface="Segoe UI" panose="020B05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de-DE" sz="2400" dirty="0">
              <a:solidFill>
                <a:srgbClr val="1B354E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05" t="55275"/>
          <a:stretch/>
        </p:blipFill>
        <p:spPr>
          <a:xfrm>
            <a:off x="0" y="2989"/>
            <a:ext cx="9143999" cy="888272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88536" y="93182"/>
            <a:ext cx="7030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 smtClean="0">
                <a:solidFill>
                  <a:schemeClr val="bg1"/>
                </a:solidFill>
              </a:rPr>
              <a:t>Genetic</a:t>
            </a:r>
            <a:r>
              <a:rPr lang="de-DE" sz="4000" dirty="0" smtClean="0">
                <a:solidFill>
                  <a:schemeClr val="bg1"/>
                </a:solidFill>
              </a:rPr>
              <a:t> </a:t>
            </a:r>
            <a:r>
              <a:rPr lang="de-DE" sz="4000" dirty="0" err="1" smtClean="0">
                <a:solidFill>
                  <a:schemeClr val="bg1"/>
                </a:solidFill>
              </a:rPr>
              <a:t>gain</a:t>
            </a:r>
            <a:r>
              <a:rPr lang="de-DE" sz="4000" dirty="0" smtClean="0">
                <a:solidFill>
                  <a:schemeClr val="bg1"/>
                </a:solidFill>
              </a:rPr>
              <a:t> </a:t>
            </a:r>
            <a:r>
              <a:rPr lang="de-DE" sz="4000" dirty="0" err="1" smtClean="0">
                <a:solidFill>
                  <a:schemeClr val="bg1"/>
                </a:solidFill>
              </a:rPr>
              <a:t>assessment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810103" y="120970"/>
            <a:ext cx="2238103" cy="646331"/>
          </a:xfrm>
          <a:prstGeom prst="rect">
            <a:avLst/>
          </a:prstGeom>
          <a:solidFill>
            <a:srgbClr val="4C648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rgbClr val="FFC000"/>
                </a:solidFill>
              </a:rPr>
              <a:t>R-Code:</a:t>
            </a:r>
          </a:p>
          <a:p>
            <a:pPr algn="ctr"/>
            <a:r>
              <a:rPr lang="de-DE" dirty="0" smtClean="0">
                <a:solidFill>
                  <a:srgbClr val="FFC000"/>
                </a:solidFill>
              </a:rPr>
              <a:t>„02 </a:t>
            </a:r>
            <a:r>
              <a:rPr lang="de-DE" dirty="0" err="1" smtClean="0">
                <a:solidFill>
                  <a:srgbClr val="FFC000"/>
                </a:solidFill>
              </a:rPr>
              <a:t>genetic</a:t>
            </a:r>
            <a:r>
              <a:rPr lang="de-DE" dirty="0" smtClean="0">
                <a:solidFill>
                  <a:srgbClr val="FFC000"/>
                </a:solidFill>
              </a:rPr>
              <a:t> </a:t>
            </a:r>
            <a:r>
              <a:rPr lang="de-DE" dirty="0" err="1" smtClean="0">
                <a:solidFill>
                  <a:srgbClr val="FFC000"/>
                </a:solidFill>
              </a:rPr>
              <a:t>gain</a:t>
            </a:r>
            <a:r>
              <a:rPr lang="de-DE" dirty="0" smtClean="0">
                <a:solidFill>
                  <a:srgbClr val="FFC000"/>
                </a:solidFill>
              </a:rPr>
              <a:t>“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/>
          <a:srcRect l="49076" t="31161" r="41685" b="36505"/>
          <a:stretch/>
        </p:blipFill>
        <p:spPr>
          <a:xfrm>
            <a:off x="1275286" y="3495310"/>
            <a:ext cx="1115387" cy="384188"/>
          </a:xfrm>
          <a:prstGeom prst="rect">
            <a:avLst/>
          </a:prstGeom>
          <a:ln>
            <a:solidFill>
              <a:srgbClr val="13455C"/>
            </a:solidFill>
          </a:ln>
        </p:spPr>
      </p:pic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l="52588" t="60887" r="34581" b="5735"/>
          <a:stretch/>
        </p:blipFill>
        <p:spPr>
          <a:xfrm>
            <a:off x="3667802" y="3946105"/>
            <a:ext cx="1549149" cy="396582"/>
          </a:xfrm>
          <a:prstGeom prst="rect">
            <a:avLst/>
          </a:prstGeom>
          <a:ln>
            <a:solidFill>
              <a:srgbClr val="13455C"/>
            </a:solidFill>
          </a:ln>
        </p:spPr>
      </p:pic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4"/>
          <a:srcRect l="66527" t="29954" r="23412" b="38591"/>
          <a:stretch/>
        </p:blipFill>
        <p:spPr>
          <a:xfrm>
            <a:off x="3670141" y="5595885"/>
            <a:ext cx="1214533" cy="373738"/>
          </a:xfrm>
          <a:prstGeom prst="rect">
            <a:avLst/>
          </a:prstGeom>
          <a:ln>
            <a:solidFill>
              <a:srgbClr val="13455C"/>
            </a:solidFill>
          </a:ln>
        </p:spPr>
      </p:pic>
      <p:pic>
        <p:nvPicPr>
          <p:cNvPr id="20" name="Grafik 19"/>
          <p:cNvPicPr>
            <a:picLocks noChangeAspect="1"/>
          </p:cNvPicPr>
          <p:nvPr/>
        </p:nvPicPr>
        <p:blipFill rotWithShape="1">
          <a:blip r:embed="rId4"/>
          <a:srcRect l="30724" t="62973" r="56445" b="3649"/>
          <a:stretch/>
        </p:blipFill>
        <p:spPr>
          <a:xfrm>
            <a:off x="3667803" y="3482916"/>
            <a:ext cx="1549149" cy="396582"/>
          </a:xfrm>
          <a:prstGeom prst="rect">
            <a:avLst/>
          </a:prstGeom>
          <a:ln>
            <a:solidFill>
              <a:srgbClr val="13455C"/>
            </a:solidFill>
          </a:ln>
        </p:spPr>
      </p:pic>
      <p:pic>
        <p:nvPicPr>
          <p:cNvPr id="21" name="Grafik 20"/>
          <p:cNvPicPr>
            <a:picLocks noChangeAspect="1"/>
          </p:cNvPicPr>
          <p:nvPr/>
        </p:nvPicPr>
        <p:blipFill rotWithShape="1">
          <a:blip r:embed="rId4"/>
          <a:srcRect l="85725" t="29954" r="4214" b="38591"/>
          <a:stretch/>
        </p:blipFill>
        <p:spPr>
          <a:xfrm>
            <a:off x="3667803" y="4614096"/>
            <a:ext cx="1214533" cy="373738"/>
          </a:xfrm>
          <a:prstGeom prst="rect">
            <a:avLst/>
          </a:prstGeom>
          <a:ln>
            <a:solidFill>
              <a:srgbClr val="13455C"/>
            </a:solidFill>
          </a:ln>
        </p:spPr>
      </p:pic>
      <p:pic>
        <p:nvPicPr>
          <p:cNvPr id="22" name="Grafik 21"/>
          <p:cNvPicPr>
            <a:picLocks noChangeAspect="1"/>
          </p:cNvPicPr>
          <p:nvPr/>
        </p:nvPicPr>
        <p:blipFill rotWithShape="1">
          <a:blip r:embed="rId4"/>
          <a:srcRect l="11602" t="63332" r="78337" b="5213"/>
          <a:stretch/>
        </p:blipFill>
        <p:spPr>
          <a:xfrm>
            <a:off x="3670141" y="5055332"/>
            <a:ext cx="1214533" cy="373738"/>
          </a:xfrm>
          <a:prstGeom prst="rect">
            <a:avLst/>
          </a:prstGeom>
          <a:ln>
            <a:solidFill>
              <a:srgbClr val="13455C"/>
            </a:solidFill>
          </a:ln>
        </p:spPr>
      </p:pic>
      <p:pic>
        <p:nvPicPr>
          <p:cNvPr id="23" name="Grafik 22"/>
          <p:cNvPicPr>
            <a:picLocks noChangeAspect="1"/>
          </p:cNvPicPr>
          <p:nvPr/>
        </p:nvPicPr>
        <p:blipFill rotWithShape="1">
          <a:blip r:embed="rId4"/>
          <a:srcRect l="38913" t="30118" r="53952" b="39113"/>
          <a:stretch/>
        </p:blipFill>
        <p:spPr>
          <a:xfrm>
            <a:off x="1279228" y="4620293"/>
            <a:ext cx="861325" cy="365599"/>
          </a:xfrm>
          <a:prstGeom prst="rect">
            <a:avLst/>
          </a:prstGeom>
          <a:ln>
            <a:solidFill>
              <a:srgbClr val="13455C"/>
            </a:solidFill>
          </a:ln>
        </p:spPr>
      </p:pic>
      <p:pic>
        <p:nvPicPr>
          <p:cNvPr id="24" name="Grafik 23"/>
          <p:cNvPicPr>
            <a:picLocks noChangeAspect="1"/>
          </p:cNvPicPr>
          <p:nvPr/>
        </p:nvPicPr>
        <p:blipFill rotWithShape="1">
          <a:blip r:embed="rId4"/>
          <a:srcRect l="29876" t="32474" r="63502" b="38591"/>
          <a:stretch/>
        </p:blipFill>
        <p:spPr>
          <a:xfrm>
            <a:off x="1275286" y="5617053"/>
            <a:ext cx="799365" cy="343795"/>
          </a:xfrm>
          <a:prstGeom prst="rect">
            <a:avLst/>
          </a:prstGeom>
          <a:ln>
            <a:solidFill>
              <a:srgbClr val="13455C"/>
            </a:solidFill>
          </a:ln>
        </p:spPr>
      </p:pic>
      <p:cxnSp>
        <p:nvCxnSpPr>
          <p:cNvPr id="3" name="Gerader Verbinder 2"/>
          <p:cNvCxnSpPr>
            <a:stCxn id="6" idx="3"/>
            <a:endCxn id="18" idx="1"/>
          </p:cNvCxnSpPr>
          <p:nvPr/>
        </p:nvCxnSpPr>
        <p:spPr>
          <a:xfrm>
            <a:off x="2390673" y="3687404"/>
            <a:ext cx="1277129" cy="456992"/>
          </a:xfrm>
          <a:prstGeom prst="line">
            <a:avLst/>
          </a:prstGeom>
          <a:ln w="19050">
            <a:solidFill>
              <a:srgbClr val="1345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>
            <a:stCxn id="6" idx="3"/>
            <a:endCxn id="20" idx="1"/>
          </p:cNvCxnSpPr>
          <p:nvPr/>
        </p:nvCxnSpPr>
        <p:spPr>
          <a:xfrm flipV="1">
            <a:off x="2390673" y="3681207"/>
            <a:ext cx="1277130" cy="6197"/>
          </a:xfrm>
          <a:prstGeom prst="line">
            <a:avLst/>
          </a:prstGeom>
          <a:ln w="19050">
            <a:solidFill>
              <a:srgbClr val="1345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>
            <a:stCxn id="23" idx="3"/>
            <a:endCxn id="21" idx="1"/>
          </p:cNvCxnSpPr>
          <p:nvPr/>
        </p:nvCxnSpPr>
        <p:spPr>
          <a:xfrm flipV="1">
            <a:off x="2140553" y="4800965"/>
            <a:ext cx="1527250" cy="2128"/>
          </a:xfrm>
          <a:prstGeom prst="line">
            <a:avLst/>
          </a:prstGeom>
          <a:ln w="19050">
            <a:solidFill>
              <a:srgbClr val="1345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stCxn id="23" idx="3"/>
            <a:endCxn id="22" idx="1"/>
          </p:cNvCxnSpPr>
          <p:nvPr/>
        </p:nvCxnSpPr>
        <p:spPr>
          <a:xfrm>
            <a:off x="2140553" y="4803093"/>
            <a:ext cx="1529588" cy="439108"/>
          </a:xfrm>
          <a:prstGeom prst="line">
            <a:avLst/>
          </a:prstGeom>
          <a:ln w="19050">
            <a:solidFill>
              <a:srgbClr val="1345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/>
          <p:cNvCxnSpPr>
            <a:stCxn id="24" idx="3"/>
            <a:endCxn id="19" idx="1"/>
          </p:cNvCxnSpPr>
          <p:nvPr/>
        </p:nvCxnSpPr>
        <p:spPr>
          <a:xfrm flipV="1">
            <a:off x="2074651" y="5782754"/>
            <a:ext cx="1595490" cy="6197"/>
          </a:xfrm>
          <a:prstGeom prst="line">
            <a:avLst/>
          </a:prstGeom>
          <a:ln w="19050">
            <a:solidFill>
              <a:srgbClr val="1345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19"/>
          <p:cNvSpPr/>
          <p:nvPr/>
        </p:nvSpPr>
        <p:spPr>
          <a:xfrm>
            <a:off x="1279228" y="3495310"/>
            <a:ext cx="1111444" cy="39038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hteck 19"/>
          <p:cNvSpPr/>
          <p:nvPr/>
        </p:nvSpPr>
        <p:spPr>
          <a:xfrm>
            <a:off x="1275286" y="4625645"/>
            <a:ext cx="865267" cy="35489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hteck 19"/>
          <p:cNvSpPr/>
          <p:nvPr/>
        </p:nvSpPr>
        <p:spPr>
          <a:xfrm>
            <a:off x="1275286" y="5614273"/>
            <a:ext cx="799365" cy="35489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hteck 42"/>
          <p:cNvSpPr/>
          <p:nvPr/>
        </p:nvSpPr>
        <p:spPr>
          <a:xfrm>
            <a:off x="301377" y="2627457"/>
            <a:ext cx="21778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2400" b="1" dirty="0" smtClean="0">
                <a:solidFill>
                  <a:srgbClr val="1B354E"/>
                </a:solidFill>
                <a:latin typeface="Segoe UI" panose="020B0502040204020203" pitchFamily="34" charset="0"/>
              </a:rPr>
              <a:t>Term in </a:t>
            </a:r>
            <a:br>
              <a:rPr lang="de-DE" sz="2400" b="1" dirty="0" smtClean="0">
                <a:solidFill>
                  <a:srgbClr val="1B354E"/>
                </a:solidFill>
                <a:latin typeface="Segoe UI" panose="020B0502040204020203" pitchFamily="34" charset="0"/>
              </a:rPr>
            </a:br>
            <a:r>
              <a:rPr lang="de-DE" sz="2400" b="1" dirty="0" smtClean="0">
                <a:solidFill>
                  <a:srgbClr val="1B354E"/>
                </a:solidFill>
                <a:latin typeface="Segoe UI" panose="020B0502040204020203" pitchFamily="34" charset="0"/>
              </a:rPr>
              <a:t>Basic </a:t>
            </a:r>
            <a:r>
              <a:rPr lang="de-DE" sz="2400" b="1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model</a:t>
            </a:r>
            <a:endParaRPr lang="en-US" b="1" dirty="0"/>
          </a:p>
        </p:txBody>
      </p:sp>
      <p:sp>
        <p:nvSpPr>
          <p:cNvPr id="44" name="Rechteck 43"/>
          <p:cNvSpPr/>
          <p:nvPr/>
        </p:nvSpPr>
        <p:spPr>
          <a:xfrm>
            <a:off x="6744201" y="4123906"/>
            <a:ext cx="20628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Investigate</a:t>
            </a:r>
            <a:r>
              <a:rPr lang="de-DE" sz="2400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all </a:t>
            </a:r>
            <a:r>
              <a:rPr lang="de-DE" sz="2400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possible</a:t>
            </a:r>
            <a:r>
              <a:rPr lang="de-DE" sz="2400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</a:t>
            </a:r>
            <a:r>
              <a:rPr lang="de-DE" sz="2400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combinations</a:t>
            </a:r>
            <a:endParaRPr lang="en-US" dirty="0"/>
          </a:p>
        </p:txBody>
      </p:sp>
      <p:sp>
        <p:nvSpPr>
          <p:cNvPr id="50" name="Geschweifte Klammer rechts 49"/>
          <p:cNvSpPr/>
          <p:nvPr/>
        </p:nvSpPr>
        <p:spPr>
          <a:xfrm>
            <a:off x="6160795" y="3478519"/>
            <a:ext cx="470263" cy="2482329"/>
          </a:xfrm>
          <a:prstGeom prst="rightBrace">
            <a:avLst>
              <a:gd name="adj1" fmla="val 49074"/>
              <a:gd name="adj2" fmla="val 50000"/>
            </a:avLst>
          </a:prstGeom>
          <a:ln w="28575">
            <a:solidFill>
              <a:srgbClr val="1345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hteck 50"/>
          <p:cNvSpPr/>
          <p:nvPr/>
        </p:nvSpPr>
        <p:spPr>
          <a:xfrm>
            <a:off x="3562324" y="3006373"/>
            <a:ext cx="47712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b="1" dirty="0" smtClean="0">
                <a:solidFill>
                  <a:srgbClr val="1B354E"/>
                </a:solidFill>
                <a:latin typeface="Segoe UI" panose="020B0502040204020203" pitchFamily="34" charset="0"/>
              </a:rPr>
              <a:t>Potentialadditional </a:t>
            </a:r>
            <a:r>
              <a:rPr lang="de-DE" sz="2400" b="1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term</a:t>
            </a:r>
            <a:endParaRPr lang="en-US" b="1" dirty="0"/>
          </a:p>
        </p:txBody>
      </p:sp>
      <p:sp>
        <p:nvSpPr>
          <p:cNvPr id="52" name="Rechteck 51"/>
          <p:cNvSpPr/>
          <p:nvPr/>
        </p:nvSpPr>
        <p:spPr>
          <a:xfrm>
            <a:off x="3667802" y="6048004"/>
            <a:ext cx="1216872" cy="353684"/>
          </a:xfrm>
          <a:prstGeom prst="rect">
            <a:avLst/>
          </a:prstGeom>
          <a:solidFill>
            <a:schemeClr val="bg1"/>
          </a:solidFill>
          <a:ln w="571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Gerader Verbinder 52"/>
          <p:cNvCxnSpPr>
            <a:stCxn id="24" idx="3"/>
            <a:endCxn id="52" idx="1"/>
          </p:cNvCxnSpPr>
          <p:nvPr/>
        </p:nvCxnSpPr>
        <p:spPr>
          <a:xfrm>
            <a:off x="2074651" y="5788951"/>
            <a:ext cx="1593151" cy="43589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eck 55"/>
          <p:cNvSpPr/>
          <p:nvPr/>
        </p:nvSpPr>
        <p:spPr>
          <a:xfrm>
            <a:off x="4916506" y="6062631"/>
            <a:ext cx="41316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>
                <a:solidFill>
                  <a:srgbClr val="C00000"/>
                </a:solidFill>
                <a:latin typeface="Segoe UI" panose="020B0502040204020203" pitchFamily="34" charset="0"/>
              </a:rPr>
              <a:t>Not </a:t>
            </a:r>
            <a:r>
              <a:rPr lang="de-DE" dirty="0" err="1" smtClean="0">
                <a:solidFill>
                  <a:srgbClr val="C00000"/>
                </a:solidFill>
                <a:latin typeface="Segoe UI" panose="020B0502040204020203" pitchFamily="34" charset="0"/>
              </a:rPr>
              <a:t>estimable</a:t>
            </a:r>
            <a:r>
              <a:rPr lang="de-DE" dirty="0" smtClean="0">
                <a:solidFill>
                  <a:srgbClr val="C00000"/>
                </a:solidFill>
                <a:latin typeface="Segoe UI" panose="020B0502040204020203" pitchFamily="34" charset="0"/>
              </a:rPr>
              <a:t>, </a:t>
            </a:r>
            <a:r>
              <a:rPr lang="de-DE" dirty="0" err="1" smtClean="0">
                <a:solidFill>
                  <a:srgbClr val="C00000"/>
                </a:solidFill>
                <a:latin typeface="Segoe UI" panose="020B0502040204020203" pitchFamily="34" charset="0"/>
              </a:rPr>
              <a:t>because</a:t>
            </a:r>
            <a:r>
              <a:rPr lang="de-DE" dirty="0" smtClean="0">
                <a:solidFill>
                  <a:srgbClr val="C00000"/>
                </a:solidFill>
                <a:latin typeface="Segoe UI" panose="020B0502040204020203" pitchFamily="34" charset="0"/>
              </a:rPr>
              <a:t> </a:t>
            </a:r>
            <a:r>
              <a:rPr lang="de-DE" dirty="0" err="1" smtClean="0">
                <a:solidFill>
                  <a:srgbClr val="C00000"/>
                </a:solidFill>
                <a:latin typeface="Segoe UI" panose="020B0502040204020203" pitchFamily="34" charset="0"/>
              </a:rPr>
              <a:t>each</a:t>
            </a:r>
            <a:r>
              <a:rPr lang="de-DE" dirty="0" smtClean="0">
                <a:solidFill>
                  <a:srgbClr val="C00000"/>
                </a:solidFill>
                <a:latin typeface="Segoe UI" panose="020B0502040204020203" pitchFamily="34" charset="0"/>
              </a:rPr>
              <a:t> G:L </a:t>
            </a:r>
            <a:r>
              <a:rPr lang="de-DE" dirty="0" err="1" smtClean="0">
                <a:solidFill>
                  <a:srgbClr val="C00000"/>
                </a:solidFill>
                <a:latin typeface="Segoe UI" panose="020B0502040204020203" pitchFamily="34" charset="0"/>
              </a:rPr>
              <a:t>appears</a:t>
            </a:r>
            <a:r>
              <a:rPr lang="de-DE" dirty="0" smtClean="0">
                <a:solidFill>
                  <a:srgbClr val="C00000"/>
                </a:solidFill>
                <a:latin typeface="Segoe UI" panose="020B0502040204020203" pitchFamily="34" charset="0"/>
              </a:rPr>
              <a:t> </a:t>
            </a:r>
            <a:r>
              <a:rPr lang="de-DE" dirty="0" err="1" smtClean="0">
                <a:solidFill>
                  <a:srgbClr val="C00000"/>
                </a:solidFill>
                <a:latin typeface="Segoe UI" panose="020B0502040204020203" pitchFamily="34" charset="0"/>
              </a:rPr>
              <a:t>only</a:t>
            </a:r>
            <a:r>
              <a:rPr lang="de-DE" dirty="0" smtClean="0">
                <a:solidFill>
                  <a:srgbClr val="C00000"/>
                </a:solidFill>
                <a:latin typeface="Segoe UI" panose="020B0502040204020203" pitchFamily="34" charset="0"/>
              </a:rPr>
              <a:t> </a:t>
            </a:r>
            <a:r>
              <a:rPr lang="de-DE" dirty="0" err="1" smtClean="0">
                <a:solidFill>
                  <a:srgbClr val="C00000"/>
                </a:solidFill>
                <a:latin typeface="Segoe UI" panose="020B0502040204020203" pitchFamily="34" charset="0"/>
              </a:rPr>
              <a:t>once</a:t>
            </a:r>
            <a:r>
              <a:rPr lang="de-DE" dirty="0" smtClean="0">
                <a:solidFill>
                  <a:srgbClr val="C00000"/>
                </a:solidFill>
                <a:latin typeface="Segoe UI" panose="020B0502040204020203" pitchFamily="34" charset="0"/>
              </a:rPr>
              <a:t> per </a:t>
            </a:r>
            <a:r>
              <a:rPr lang="de-DE" dirty="0" err="1" smtClean="0">
                <a:solidFill>
                  <a:srgbClr val="C00000"/>
                </a:solidFill>
                <a:latin typeface="Segoe UI" panose="020B0502040204020203" pitchFamily="34" charset="0"/>
              </a:rPr>
              <a:t>trial</a:t>
            </a:r>
            <a:r>
              <a:rPr lang="de-DE" dirty="0" smtClean="0">
                <a:solidFill>
                  <a:srgbClr val="C00000"/>
                </a:solidFill>
                <a:latin typeface="Segoe UI" panose="020B0502040204020203" pitchFamily="34" charset="0"/>
              </a:rPr>
              <a:t> </a:t>
            </a:r>
            <a:r>
              <a:rPr lang="de-DE" dirty="0" err="1" smtClean="0">
                <a:solidFill>
                  <a:srgbClr val="C00000"/>
                </a:solidFill>
                <a:latin typeface="Segoe UI" panose="020B0502040204020203" pitchFamily="34" charset="0"/>
              </a:rPr>
              <a:t>year</a:t>
            </a:r>
            <a:r>
              <a:rPr lang="de-DE" dirty="0" smtClean="0">
                <a:solidFill>
                  <a:srgbClr val="C00000"/>
                </a:solidFill>
                <a:latin typeface="Segoe UI" panose="020B0502040204020203" pitchFamily="34" charset="0"/>
              </a:rPr>
              <a:t> </a:t>
            </a:r>
            <a:r>
              <a:rPr lang="de-DE" dirty="0" err="1" smtClean="0">
                <a:solidFill>
                  <a:srgbClr val="C00000"/>
                </a:solidFill>
                <a:latin typeface="Segoe UI" panose="020B0502040204020203" pitchFamily="34" charset="0"/>
              </a:rPr>
              <a:t>tk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29" name="Grafik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1868" y="3957879"/>
            <a:ext cx="597856" cy="370101"/>
          </a:xfrm>
          <a:prstGeom prst="rect">
            <a:avLst/>
          </a:prstGeom>
        </p:spPr>
      </p:pic>
      <p:pic>
        <p:nvPicPr>
          <p:cNvPr id="31" name="Grafik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4356" y="5055332"/>
            <a:ext cx="597856" cy="370101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1030609"/>
            <a:ext cx="9144000" cy="106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6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00" y="1126757"/>
            <a:ext cx="8481259" cy="1805248"/>
          </a:xfrm>
          <a:prstGeom prst="rect">
            <a:avLst/>
          </a:prstGeom>
          <a:ln>
            <a:solidFill>
              <a:srgbClr val="13455C"/>
            </a:solidFill>
          </a:ln>
        </p:spPr>
      </p:pic>
      <p:pic>
        <p:nvPicPr>
          <p:cNvPr id="7" name="Picture Placeholder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05" t="55275"/>
          <a:stretch/>
        </p:blipFill>
        <p:spPr>
          <a:xfrm>
            <a:off x="0" y="2989"/>
            <a:ext cx="9143999" cy="888272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88536" y="93182"/>
            <a:ext cx="7030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 smtClean="0">
                <a:solidFill>
                  <a:schemeClr val="bg1"/>
                </a:solidFill>
              </a:rPr>
              <a:t>Genetic</a:t>
            </a:r>
            <a:r>
              <a:rPr lang="de-DE" sz="4000" dirty="0" smtClean="0">
                <a:solidFill>
                  <a:schemeClr val="bg1"/>
                </a:solidFill>
              </a:rPr>
              <a:t> </a:t>
            </a:r>
            <a:r>
              <a:rPr lang="de-DE" sz="4000" dirty="0" err="1" smtClean="0">
                <a:solidFill>
                  <a:schemeClr val="bg1"/>
                </a:solidFill>
              </a:rPr>
              <a:t>gain</a:t>
            </a:r>
            <a:r>
              <a:rPr lang="de-DE" sz="4000" dirty="0" smtClean="0">
                <a:solidFill>
                  <a:schemeClr val="bg1"/>
                </a:solidFill>
              </a:rPr>
              <a:t> </a:t>
            </a:r>
            <a:r>
              <a:rPr lang="de-DE" sz="4000" dirty="0" err="1" smtClean="0">
                <a:solidFill>
                  <a:schemeClr val="bg1"/>
                </a:solidFill>
              </a:rPr>
              <a:t>assessment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810103" y="120970"/>
            <a:ext cx="2238103" cy="646331"/>
          </a:xfrm>
          <a:prstGeom prst="rect">
            <a:avLst/>
          </a:prstGeom>
          <a:solidFill>
            <a:srgbClr val="4C648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rgbClr val="FFC000"/>
                </a:solidFill>
              </a:rPr>
              <a:t>R-Code:</a:t>
            </a:r>
          </a:p>
          <a:p>
            <a:pPr algn="ctr"/>
            <a:r>
              <a:rPr lang="de-DE" dirty="0" smtClean="0">
                <a:solidFill>
                  <a:srgbClr val="FFC000"/>
                </a:solidFill>
              </a:rPr>
              <a:t>„02 </a:t>
            </a:r>
            <a:r>
              <a:rPr lang="de-DE" dirty="0" err="1" smtClean="0">
                <a:solidFill>
                  <a:srgbClr val="FFC000"/>
                </a:solidFill>
              </a:rPr>
              <a:t>genetic</a:t>
            </a:r>
            <a:r>
              <a:rPr lang="de-DE" dirty="0" smtClean="0">
                <a:solidFill>
                  <a:srgbClr val="FFC000"/>
                </a:solidFill>
              </a:rPr>
              <a:t> </a:t>
            </a:r>
            <a:r>
              <a:rPr lang="de-DE" dirty="0" err="1" smtClean="0">
                <a:solidFill>
                  <a:srgbClr val="FFC000"/>
                </a:solidFill>
              </a:rPr>
              <a:t>gain</a:t>
            </a:r>
            <a:r>
              <a:rPr lang="de-DE" dirty="0" smtClean="0">
                <a:solidFill>
                  <a:srgbClr val="FFC000"/>
                </a:solidFill>
              </a:rPr>
              <a:t>“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1" name="Rechteck 19"/>
          <p:cNvSpPr/>
          <p:nvPr/>
        </p:nvSpPr>
        <p:spPr>
          <a:xfrm>
            <a:off x="2632802" y="1711558"/>
            <a:ext cx="1776548" cy="26830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9"/>
          <p:cNvSpPr/>
          <p:nvPr/>
        </p:nvSpPr>
        <p:spPr>
          <a:xfrm>
            <a:off x="4113286" y="1106056"/>
            <a:ext cx="1375926" cy="298397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hteck 19"/>
          <p:cNvSpPr/>
          <p:nvPr/>
        </p:nvSpPr>
        <p:spPr>
          <a:xfrm>
            <a:off x="4113286" y="1404453"/>
            <a:ext cx="1010166" cy="28900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eck 19"/>
          <p:cNvSpPr/>
          <p:nvPr/>
        </p:nvSpPr>
        <p:spPr>
          <a:xfrm>
            <a:off x="2632801" y="2293017"/>
            <a:ext cx="6130833" cy="317126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hteck 19"/>
          <p:cNvSpPr/>
          <p:nvPr/>
        </p:nvSpPr>
        <p:spPr>
          <a:xfrm>
            <a:off x="2632802" y="1977406"/>
            <a:ext cx="2185850" cy="317907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899" y="3125254"/>
            <a:ext cx="8240360" cy="811020"/>
          </a:xfrm>
          <a:prstGeom prst="rect">
            <a:avLst/>
          </a:prstGeom>
          <a:ln>
            <a:solidFill>
              <a:srgbClr val="13455C"/>
            </a:solidFill>
          </a:ln>
        </p:spPr>
      </p:pic>
      <p:sp>
        <p:nvSpPr>
          <p:cNvPr id="18" name="Rechteck 19"/>
          <p:cNvSpPr/>
          <p:nvPr/>
        </p:nvSpPr>
        <p:spPr>
          <a:xfrm>
            <a:off x="727899" y="3398421"/>
            <a:ext cx="4761313" cy="200571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901" y="4129523"/>
            <a:ext cx="3891564" cy="2592000"/>
          </a:xfrm>
          <a:prstGeom prst="rect">
            <a:avLst/>
          </a:prstGeom>
          <a:ln>
            <a:solidFill>
              <a:srgbClr val="13455C"/>
            </a:solidFill>
          </a:ln>
        </p:spPr>
      </p:pic>
      <p:sp>
        <p:nvSpPr>
          <p:cNvPr id="22" name="Rechteck 19"/>
          <p:cNvSpPr/>
          <p:nvPr/>
        </p:nvSpPr>
        <p:spPr>
          <a:xfrm>
            <a:off x="3603615" y="5799909"/>
            <a:ext cx="1015850" cy="70315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/>
          <p:cNvSpPr/>
          <p:nvPr/>
        </p:nvSpPr>
        <p:spPr>
          <a:xfrm>
            <a:off x="2456913" y="4441372"/>
            <a:ext cx="573670" cy="1358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hteck 24"/>
          <p:cNvSpPr/>
          <p:nvPr/>
        </p:nvSpPr>
        <p:spPr>
          <a:xfrm>
            <a:off x="2072640" y="5799909"/>
            <a:ext cx="1133832" cy="703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hteck 25"/>
          <p:cNvSpPr/>
          <p:nvPr/>
        </p:nvSpPr>
        <p:spPr>
          <a:xfrm>
            <a:off x="2161369" y="6536092"/>
            <a:ext cx="869213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hteck 26"/>
          <p:cNvSpPr/>
          <p:nvPr/>
        </p:nvSpPr>
        <p:spPr>
          <a:xfrm>
            <a:off x="5892280" y="5010024"/>
            <a:ext cx="21778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b="1" dirty="0" smtClean="0">
                <a:solidFill>
                  <a:srgbClr val="1B354E"/>
                </a:solidFill>
                <a:latin typeface="Segoe UI" panose="020B0502040204020203" pitchFamily="34" charset="0"/>
              </a:rPr>
              <a:t>Loop </a:t>
            </a:r>
            <a:r>
              <a:rPr lang="de-DE" sz="2400" b="1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through</a:t>
            </a:r>
            <a:r>
              <a:rPr lang="de-DE" sz="2400" b="1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all </a:t>
            </a:r>
            <a:r>
              <a:rPr lang="de-DE" sz="2400" b="1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models</a:t>
            </a:r>
            <a:r>
              <a:rPr lang="de-DE" sz="2400" b="1" dirty="0" smtClean="0">
                <a:solidFill>
                  <a:srgbClr val="1B354E"/>
                </a:solidFill>
                <a:latin typeface="Segoe UI" panose="020B0502040204020203" pitchFamily="34" charset="0"/>
              </a:rPr>
              <a:t>!</a:t>
            </a:r>
            <a:endParaRPr lang="en-US" b="1" dirty="0"/>
          </a:p>
        </p:txBody>
      </p:sp>
      <p:pic>
        <p:nvPicPr>
          <p:cNvPr id="20" name="Grafik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2267" y="1128211"/>
            <a:ext cx="440057" cy="272416"/>
          </a:xfrm>
          <a:prstGeom prst="rect">
            <a:avLst/>
          </a:prstGeom>
        </p:spPr>
      </p:pic>
      <p:sp>
        <p:nvSpPr>
          <p:cNvPr id="10" name="Rechteck 19"/>
          <p:cNvSpPr/>
          <p:nvPr/>
        </p:nvSpPr>
        <p:spPr>
          <a:xfrm>
            <a:off x="5722154" y="1126758"/>
            <a:ext cx="1465229" cy="290810"/>
          </a:xfrm>
          <a:prstGeom prst="rect">
            <a:avLst/>
          </a:prstGeom>
          <a:solidFill>
            <a:srgbClr val="1A536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6015" y="3360593"/>
            <a:ext cx="323850" cy="276225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2115" y="3618561"/>
            <a:ext cx="323850" cy="276225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6425" y="3621900"/>
            <a:ext cx="323850" cy="276225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5225" y="3614280"/>
            <a:ext cx="323850" cy="276225"/>
          </a:xfrm>
          <a:prstGeom prst="rect">
            <a:avLst/>
          </a:prstGeom>
        </p:spPr>
      </p:pic>
      <p:pic>
        <p:nvPicPr>
          <p:cNvPr id="31" name="Grafik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8735" y="5948123"/>
            <a:ext cx="234794" cy="200265"/>
          </a:xfrm>
          <a:prstGeom prst="rect">
            <a:avLst/>
          </a:prstGeom>
        </p:spPr>
      </p:pic>
      <p:pic>
        <p:nvPicPr>
          <p:cNvPr id="32" name="Grafik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2874" y="6332442"/>
            <a:ext cx="234794" cy="2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7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05" t="55275"/>
          <a:stretch/>
        </p:blipFill>
        <p:spPr>
          <a:xfrm>
            <a:off x="0" y="2989"/>
            <a:ext cx="9143999" cy="888272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88536" y="93182"/>
            <a:ext cx="7030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 smtClean="0">
                <a:solidFill>
                  <a:schemeClr val="bg1"/>
                </a:solidFill>
              </a:rPr>
              <a:t>Genetic</a:t>
            </a:r>
            <a:r>
              <a:rPr lang="de-DE" sz="4000" dirty="0" smtClean="0">
                <a:solidFill>
                  <a:schemeClr val="bg1"/>
                </a:solidFill>
              </a:rPr>
              <a:t> </a:t>
            </a:r>
            <a:r>
              <a:rPr lang="de-DE" sz="4000" dirty="0" err="1" smtClean="0">
                <a:solidFill>
                  <a:schemeClr val="bg1"/>
                </a:solidFill>
              </a:rPr>
              <a:t>gain</a:t>
            </a:r>
            <a:r>
              <a:rPr lang="de-DE" sz="4000" dirty="0" smtClean="0">
                <a:solidFill>
                  <a:schemeClr val="bg1"/>
                </a:solidFill>
              </a:rPr>
              <a:t> </a:t>
            </a:r>
            <a:r>
              <a:rPr lang="de-DE" sz="4000" dirty="0" err="1" smtClean="0">
                <a:solidFill>
                  <a:schemeClr val="bg1"/>
                </a:solidFill>
              </a:rPr>
              <a:t>assessment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810103" y="120970"/>
            <a:ext cx="2238103" cy="646331"/>
          </a:xfrm>
          <a:prstGeom prst="rect">
            <a:avLst/>
          </a:prstGeom>
          <a:solidFill>
            <a:srgbClr val="4C648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rgbClr val="FFC000"/>
                </a:solidFill>
              </a:rPr>
              <a:t>R-Code:</a:t>
            </a:r>
          </a:p>
          <a:p>
            <a:pPr algn="ctr"/>
            <a:r>
              <a:rPr lang="de-DE" dirty="0" smtClean="0">
                <a:solidFill>
                  <a:srgbClr val="FFC000"/>
                </a:solidFill>
              </a:rPr>
              <a:t>„02 </a:t>
            </a:r>
            <a:r>
              <a:rPr lang="de-DE" dirty="0" err="1" smtClean="0">
                <a:solidFill>
                  <a:srgbClr val="FFC000"/>
                </a:solidFill>
              </a:rPr>
              <a:t>genetic</a:t>
            </a:r>
            <a:r>
              <a:rPr lang="de-DE" dirty="0" smtClean="0">
                <a:solidFill>
                  <a:srgbClr val="FFC000"/>
                </a:solidFill>
              </a:rPr>
              <a:t> </a:t>
            </a:r>
            <a:r>
              <a:rPr lang="de-DE" dirty="0" err="1" smtClean="0">
                <a:solidFill>
                  <a:srgbClr val="FFC000"/>
                </a:solidFill>
              </a:rPr>
              <a:t>gain</a:t>
            </a:r>
            <a:r>
              <a:rPr lang="de-DE" dirty="0" smtClean="0">
                <a:solidFill>
                  <a:srgbClr val="FFC000"/>
                </a:solidFill>
              </a:rPr>
              <a:t>“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71" y="1009242"/>
            <a:ext cx="8805579" cy="5770464"/>
          </a:xfrm>
          <a:prstGeom prst="rect">
            <a:avLst/>
          </a:prstGeom>
        </p:spPr>
      </p:pic>
      <p:sp>
        <p:nvSpPr>
          <p:cNvPr id="23" name="Rechteck 19"/>
          <p:cNvSpPr/>
          <p:nvPr/>
        </p:nvSpPr>
        <p:spPr>
          <a:xfrm>
            <a:off x="5942783" y="1336496"/>
            <a:ext cx="736691" cy="5443210"/>
          </a:xfrm>
          <a:prstGeom prst="rect">
            <a:avLst/>
          </a:prstGeom>
          <a:gradFill>
            <a:gsLst>
              <a:gs pos="0">
                <a:srgbClr val="3483D2">
                  <a:alpha val="50000"/>
                </a:srgbClr>
              </a:gs>
              <a:gs pos="100000">
                <a:srgbClr val="13455C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771" y="1336496"/>
            <a:ext cx="252651" cy="15640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7822" y="1336496"/>
            <a:ext cx="252651" cy="15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33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43" y="1219359"/>
            <a:ext cx="8587893" cy="5560347"/>
          </a:xfrm>
          <a:prstGeom prst="rect">
            <a:avLst/>
          </a:prstGeom>
        </p:spPr>
      </p:pic>
      <p:pic>
        <p:nvPicPr>
          <p:cNvPr id="7" name="Picture Placeholder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05" t="55275"/>
          <a:stretch/>
        </p:blipFill>
        <p:spPr>
          <a:xfrm>
            <a:off x="0" y="2989"/>
            <a:ext cx="9143999" cy="888272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88536" y="93182"/>
            <a:ext cx="7030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 smtClean="0">
                <a:solidFill>
                  <a:schemeClr val="bg1"/>
                </a:solidFill>
              </a:rPr>
              <a:t>Genetic</a:t>
            </a:r>
            <a:r>
              <a:rPr lang="de-DE" sz="4000" dirty="0" smtClean="0">
                <a:solidFill>
                  <a:schemeClr val="bg1"/>
                </a:solidFill>
              </a:rPr>
              <a:t> </a:t>
            </a:r>
            <a:r>
              <a:rPr lang="de-DE" sz="4000" dirty="0" err="1" smtClean="0">
                <a:solidFill>
                  <a:schemeClr val="bg1"/>
                </a:solidFill>
              </a:rPr>
              <a:t>gain</a:t>
            </a:r>
            <a:r>
              <a:rPr lang="de-DE" sz="4000" dirty="0" smtClean="0">
                <a:solidFill>
                  <a:schemeClr val="bg1"/>
                </a:solidFill>
              </a:rPr>
              <a:t> </a:t>
            </a:r>
            <a:r>
              <a:rPr lang="de-DE" sz="4000" dirty="0" err="1" smtClean="0">
                <a:solidFill>
                  <a:schemeClr val="bg1"/>
                </a:solidFill>
              </a:rPr>
              <a:t>assessment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810103" y="120970"/>
            <a:ext cx="2238103" cy="646331"/>
          </a:xfrm>
          <a:prstGeom prst="rect">
            <a:avLst/>
          </a:prstGeom>
          <a:solidFill>
            <a:srgbClr val="4C648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rgbClr val="FFC000"/>
                </a:solidFill>
              </a:rPr>
              <a:t>R-Code:</a:t>
            </a:r>
          </a:p>
          <a:p>
            <a:pPr algn="ctr"/>
            <a:r>
              <a:rPr lang="de-DE" dirty="0" smtClean="0">
                <a:solidFill>
                  <a:srgbClr val="FFC000"/>
                </a:solidFill>
              </a:rPr>
              <a:t>„02 </a:t>
            </a:r>
            <a:r>
              <a:rPr lang="de-DE" dirty="0" err="1" smtClean="0">
                <a:solidFill>
                  <a:srgbClr val="FFC000"/>
                </a:solidFill>
              </a:rPr>
              <a:t>genetic</a:t>
            </a:r>
            <a:r>
              <a:rPr lang="de-DE" dirty="0" smtClean="0">
                <a:solidFill>
                  <a:srgbClr val="FFC000"/>
                </a:solidFill>
              </a:rPr>
              <a:t> </a:t>
            </a:r>
            <a:r>
              <a:rPr lang="de-DE" dirty="0" err="1" smtClean="0">
                <a:solidFill>
                  <a:srgbClr val="FFC000"/>
                </a:solidFill>
              </a:rPr>
              <a:t>gain</a:t>
            </a:r>
            <a:r>
              <a:rPr lang="de-DE" dirty="0" smtClean="0">
                <a:solidFill>
                  <a:srgbClr val="FFC000"/>
                </a:solidFill>
              </a:rPr>
              <a:t>“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3" name="Rechteck 19"/>
          <p:cNvSpPr/>
          <p:nvPr/>
        </p:nvSpPr>
        <p:spPr>
          <a:xfrm>
            <a:off x="5942783" y="1336496"/>
            <a:ext cx="736691" cy="5443210"/>
          </a:xfrm>
          <a:prstGeom prst="rect">
            <a:avLst/>
          </a:prstGeom>
          <a:gradFill>
            <a:gsLst>
              <a:gs pos="0">
                <a:srgbClr val="3483D2">
                  <a:alpha val="50000"/>
                </a:srgbClr>
              </a:gs>
              <a:gs pos="100000">
                <a:srgbClr val="13455C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19"/>
          <p:cNvSpPr/>
          <p:nvPr/>
        </p:nvSpPr>
        <p:spPr>
          <a:xfrm>
            <a:off x="8366653" y="1399992"/>
            <a:ext cx="569583" cy="5379713"/>
          </a:xfrm>
          <a:prstGeom prst="rect">
            <a:avLst/>
          </a:prstGeom>
          <a:solidFill>
            <a:srgbClr val="13455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1561" y="1399992"/>
            <a:ext cx="252651" cy="156403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6612" y="1399992"/>
            <a:ext cx="252651" cy="15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0" y="2921169"/>
            <a:ext cx="9143999" cy="1015663"/>
            <a:chOff x="0" y="-63693"/>
            <a:chExt cx="9143999" cy="1015663"/>
          </a:xfrm>
        </p:grpSpPr>
        <p:pic>
          <p:nvPicPr>
            <p:cNvPr id="7" name="Picture Placeholder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905" t="55275"/>
            <a:stretch/>
          </p:blipFill>
          <p:spPr>
            <a:xfrm>
              <a:off x="0" y="3"/>
              <a:ext cx="9143999" cy="888272"/>
            </a:xfrm>
            <a:prstGeom prst="rect">
              <a:avLst/>
            </a:prstGeom>
          </p:spPr>
        </p:pic>
        <p:sp>
          <p:nvSpPr>
            <p:cNvPr id="13" name="Textfeld 12"/>
            <p:cNvSpPr txBox="1"/>
            <p:nvPr/>
          </p:nvSpPr>
          <p:spPr>
            <a:xfrm>
              <a:off x="88536" y="-63693"/>
              <a:ext cx="703015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000" dirty="0" smtClean="0">
                  <a:solidFill>
                    <a:schemeClr val="bg1"/>
                  </a:solidFill>
                </a:rPr>
                <a:t>Data</a:t>
              </a:r>
              <a:endParaRPr lang="en-US" sz="600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6810109" y="120972"/>
              <a:ext cx="2238103" cy="646331"/>
            </a:xfrm>
            <a:prstGeom prst="rect">
              <a:avLst/>
            </a:prstGeom>
            <a:solidFill>
              <a:srgbClr val="4C6486"/>
            </a:solidFill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smtClean="0">
                  <a:solidFill>
                    <a:srgbClr val="FFC000"/>
                  </a:solidFill>
                </a:rPr>
                <a:t>R-Code:</a:t>
              </a:r>
            </a:p>
            <a:p>
              <a:pPr algn="ctr"/>
              <a:r>
                <a:rPr lang="de-DE" dirty="0" smtClean="0">
                  <a:solidFill>
                    <a:srgbClr val="FFC000"/>
                  </a:solidFill>
                </a:rPr>
                <a:t>„01 </a:t>
              </a:r>
              <a:r>
                <a:rPr lang="de-DE" dirty="0" err="1" smtClean="0">
                  <a:solidFill>
                    <a:srgbClr val="FFC000"/>
                  </a:solidFill>
                </a:rPr>
                <a:t>import</a:t>
              </a:r>
              <a:r>
                <a:rPr lang="de-DE" dirty="0" smtClean="0">
                  <a:solidFill>
                    <a:srgbClr val="FFC000"/>
                  </a:solidFill>
                </a:rPr>
                <a:t>“</a:t>
              </a:r>
              <a:endParaRPr lang="en-US" dirty="0">
                <a:solidFill>
                  <a:srgbClr val="FFC000"/>
                </a:solidFill>
              </a:endParaRPr>
            </a:p>
          </p:txBody>
        </p:sp>
      </p:grpSp>
      <p:sp>
        <p:nvSpPr>
          <p:cNvPr id="8" name="Rechteck 7"/>
          <p:cNvSpPr/>
          <p:nvPr/>
        </p:nvSpPr>
        <p:spPr>
          <a:xfrm>
            <a:off x="353238" y="1426756"/>
            <a:ext cx="82383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B354E"/>
                </a:solidFill>
                <a:latin typeface="Segoe UI" panose="020B0502040204020203" pitchFamily="34" charset="0"/>
              </a:rPr>
              <a:t>Two datasets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1B354E"/>
                </a:solidFill>
                <a:latin typeface="Segoe UI" panose="020B0502040204020203" pitchFamily="34" charset="0"/>
              </a:rPr>
              <a:t>Aman &amp; </a:t>
            </a:r>
            <a:r>
              <a:rPr lang="de-DE" sz="2400" dirty="0" smtClean="0">
                <a:solidFill>
                  <a:srgbClr val="1B354E"/>
                </a:solidFill>
                <a:latin typeface="Segoe UI" panose="020B0502040204020203" pitchFamily="34" charset="0"/>
              </a:rPr>
              <a:t>Boro</a:t>
            </a:r>
            <a:endParaRPr lang="de-DE" sz="2400" dirty="0">
              <a:solidFill>
                <a:srgbClr val="1B354E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06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0" y="2984864"/>
            <a:ext cx="9143999" cy="888272"/>
            <a:chOff x="0" y="2406554"/>
            <a:chExt cx="9143999" cy="888272"/>
          </a:xfrm>
        </p:grpSpPr>
        <p:pic>
          <p:nvPicPr>
            <p:cNvPr id="7" name="Picture Placeholder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905" t="55275"/>
            <a:stretch/>
          </p:blipFill>
          <p:spPr>
            <a:xfrm>
              <a:off x="0" y="2406554"/>
              <a:ext cx="9143999" cy="888272"/>
            </a:xfrm>
            <a:prstGeom prst="rect">
              <a:avLst/>
            </a:prstGeom>
          </p:spPr>
        </p:pic>
        <p:sp>
          <p:nvSpPr>
            <p:cNvPr id="13" name="Textfeld 12"/>
            <p:cNvSpPr txBox="1"/>
            <p:nvPr/>
          </p:nvSpPr>
          <p:spPr>
            <a:xfrm>
              <a:off x="88536" y="2496747"/>
              <a:ext cx="896837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000" dirty="0" smtClean="0">
                  <a:solidFill>
                    <a:schemeClr val="bg1"/>
                  </a:solidFill>
                </a:rPr>
                <a:t>Summary: </a:t>
              </a:r>
              <a:r>
                <a:rPr lang="de-DE" sz="4000" dirty="0" err="1" smtClean="0">
                  <a:solidFill>
                    <a:schemeClr val="bg1"/>
                  </a:solidFill>
                </a:rPr>
                <a:t>Genetic</a:t>
              </a:r>
              <a:r>
                <a:rPr lang="de-DE" sz="4000" dirty="0" smtClean="0">
                  <a:solidFill>
                    <a:schemeClr val="bg1"/>
                  </a:solidFill>
                </a:rPr>
                <a:t> </a:t>
              </a:r>
              <a:r>
                <a:rPr lang="de-DE" sz="4000" dirty="0" err="1" smtClean="0">
                  <a:solidFill>
                    <a:schemeClr val="bg1"/>
                  </a:solidFill>
                </a:rPr>
                <a:t>gain</a:t>
              </a:r>
              <a:r>
                <a:rPr lang="de-DE" sz="4000" dirty="0" smtClean="0">
                  <a:solidFill>
                    <a:schemeClr val="bg1"/>
                  </a:solidFill>
                </a:rPr>
                <a:t> </a:t>
              </a:r>
              <a:r>
                <a:rPr lang="de-DE" sz="4000" dirty="0" err="1" smtClean="0">
                  <a:solidFill>
                    <a:schemeClr val="bg1"/>
                  </a:solidFill>
                </a:rPr>
                <a:t>assessment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186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" y="0"/>
            <a:ext cx="9143999" cy="888272"/>
            <a:chOff x="0" y="2406554"/>
            <a:chExt cx="9143999" cy="888272"/>
          </a:xfrm>
        </p:grpSpPr>
        <p:pic>
          <p:nvPicPr>
            <p:cNvPr id="7" name="Picture Placeholder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905" t="55275"/>
            <a:stretch/>
          </p:blipFill>
          <p:spPr>
            <a:xfrm>
              <a:off x="0" y="2406554"/>
              <a:ext cx="9143999" cy="888272"/>
            </a:xfrm>
            <a:prstGeom prst="rect">
              <a:avLst/>
            </a:prstGeom>
          </p:spPr>
        </p:pic>
        <p:sp>
          <p:nvSpPr>
            <p:cNvPr id="13" name="Textfeld 12"/>
            <p:cNvSpPr txBox="1"/>
            <p:nvPr/>
          </p:nvSpPr>
          <p:spPr>
            <a:xfrm>
              <a:off x="88536" y="2496747"/>
              <a:ext cx="896837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000" dirty="0" smtClean="0">
                  <a:solidFill>
                    <a:schemeClr val="bg1"/>
                  </a:solidFill>
                </a:rPr>
                <a:t>Summary: </a:t>
              </a:r>
              <a:r>
                <a:rPr lang="de-DE" sz="4000" dirty="0" err="1" smtClean="0">
                  <a:solidFill>
                    <a:schemeClr val="bg1"/>
                  </a:solidFill>
                </a:rPr>
                <a:t>Genetic</a:t>
              </a:r>
              <a:r>
                <a:rPr lang="de-DE" sz="4000" dirty="0" smtClean="0">
                  <a:solidFill>
                    <a:schemeClr val="bg1"/>
                  </a:solidFill>
                </a:rPr>
                <a:t> </a:t>
              </a:r>
              <a:r>
                <a:rPr lang="de-DE" sz="4000" dirty="0" err="1" smtClean="0">
                  <a:solidFill>
                    <a:schemeClr val="bg1"/>
                  </a:solidFill>
                </a:rPr>
                <a:t>gain</a:t>
              </a:r>
              <a:r>
                <a:rPr lang="de-DE" sz="4000" dirty="0" smtClean="0">
                  <a:solidFill>
                    <a:schemeClr val="bg1"/>
                  </a:solidFill>
                </a:rPr>
                <a:t> </a:t>
              </a:r>
              <a:r>
                <a:rPr lang="de-DE" sz="4000" dirty="0" err="1" smtClean="0">
                  <a:solidFill>
                    <a:schemeClr val="bg1"/>
                  </a:solidFill>
                </a:rPr>
                <a:t>assessment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4917891"/>
                  </p:ext>
                </p:extLst>
              </p:nvPr>
            </p:nvGraphicFramePr>
            <p:xfrm>
              <a:off x="1486312" y="1698172"/>
              <a:ext cx="6171376" cy="1828800"/>
            </p:xfrm>
            <a:graphic>
              <a:graphicData uri="http://schemas.openxmlformats.org/drawingml/2006/table">
                <a:tbl>
                  <a:tblPr firstRow="1" bandRow="1">
                    <a:tableStyleId>{74C1A8A3-306A-4EB7-A6B1-4F7E0EB9C5D6}</a:tableStyleId>
                  </a:tblPr>
                  <a:tblGrid>
                    <a:gridCol w="1034860"/>
                    <a:gridCol w="817880"/>
                    <a:gridCol w="2168843"/>
                    <a:gridCol w="2149793"/>
                  </a:tblGrid>
                  <a:tr h="2575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smtClean="0"/>
                            <a:t>Model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4C648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smtClean="0"/>
                            <a:t>AIC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4C648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err="1" smtClean="0"/>
                            <a:t>Genetic</a:t>
                          </a:r>
                          <a:r>
                            <a:rPr lang="de-DE" baseline="0" dirty="0" smtClean="0"/>
                            <a:t> Trend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4C648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err="1" smtClean="0"/>
                            <a:t>Agronomic</a:t>
                          </a:r>
                          <a:r>
                            <a:rPr lang="de-DE" dirty="0" smtClean="0"/>
                            <a:t> Trend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4C6486"/>
                        </a:solidFill>
                      </a:tcPr>
                    </a:tc>
                  </a:tr>
                  <a:tr h="344461"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Basic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650.5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effectLst/>
                            </a:rPr>
                            <a:t>0.0002 </a:t>
                          </a:r>
                          <a:r>
                            <a:rPr lang="en-US" dirty="0" smtClean="0">
                              <a:solidFill>
                                <a:srgbClr val="13455C"/>
                              </a:solidFill>
                              <a:effectLst/>
                            </a:rPr>
                            <a:t>(p=0.9831)</a:t>
                          </a:r>
                          <a:endParaRPr lang="en-US" dirty="0">
                            <a:solidFill>
                              <a:srgbClr val="13455C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effectLst/>
                            </a:rPr>
                            <a:t> 0.019 </a:t>
                          </a:r>
                          <a:r>
                            <a:rPr lang="en-US" dirty="0" smtClean="0">
                              <a:solidFill>
                                <a:srgbClr val="13455C"/>
                              </a:solidFill>
                              <a:effectLst/>
                            </a:rPr>
                            <a:t>(p=0.3664)</a:t>
                          </a:r>
                          <a:endParaRPr lang="en-US" dirty="0">
                            <a:solidFill>
                              <a:srgbClr val="13455C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</a:tr>
                  <a:tr h="344461">
                    <a:tc>
                      <a:txBody>
                        <a:bodyPr/>
                        <a:lstStyle/>
                        <a:p>
                          <a:r>
                            <a:rPr lang="de-DE" dirty="0" err="1" smtClean="0"/>
                            <a:t>Shukla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597.1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effectLst/>
                            </a:rPr>
                            <a:t>0.0008 </a:t>
                          </a:r>
                          <a:r>
                            <a:rPr lang="en-US" dirty="0" smtClean="0">
                              <a:solidFill>
                                <a:srgbClr val="13455C"/>
                              </a:solidFill>
                              <a:effectLst/>
                            </a:rPr>
                            <a:t>(p=0.9207)</a:t>
                          </a:r>
                          <a:endParaRPr lang="en-US" dirty="0">
                            <a:solidFill>
                              <a:srgbClr val="13455C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effectLst/>
                            </a:rPr>
                            <a:t> 0.018 </a:t>
                          </a:r>
                          <a:r>
                            <a:rPr lang="en-US" dirty="0" smtClean="0">
                              <a:solidFill>
                                <a:srgbClr val="13455C"/>
                              </a:solidFill>
                              <a:effectLst/>
                            </a:rPr>
                            <a:t>(p=0.3864)</a:t>
                          </a:r>
                          <a:endParaRPr lang="en-US" dirty="0">
                            <a:solidFill>
                              <a:srgbClr val="13455C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</a:tr>
                  <a:tr h="344461"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FA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489.0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effectLst/>
                            </a:rPr>
                            <a:t>0.0027 </a:t>
                          </a:r>
                          <a:r>
                            <a:rPr lang="en-US" dirty="0" smtClean="0">
                              <a:solidFill>
                                <a:srgbClr val="13455C"/>
                              </a:solidFill>
                              <a:effectLst/>
                            </a:rPr>
                            <a:t>(p=0.7215)</a:t>
                          </a:r>
                          <a:endParaRPr lang="en-US" dirty="0">
                            <a:solidFill>
                              <a:srgbClr val="13455C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effectLst/>
                            </a:rPr>
                            <a:t>-0.035 </a:t>
                          </a:r>
                          <a:r>
                            <a:rPr lang="en-US" dirty="0" smtClean="0">
                              <a:solidFill>
                                <a:srgbClr val="13455C"/>
                              </a:solidFill>
                              <a:effectLst/>
                            </a:rPr>
                            <a:t>(p=0.0844)</a:t>
                          </a:r>
                          <a:endParaRPr lang="en-US" dirty="0">
                            <a:solidFill>
                              <a:srgbClr val="13455C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</a:tr>
                  <a:tr h="3444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𝐺𝑌𝐿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650.4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effectLst/>
                            </a:rPr>
                            <a:t>0.0003 </a:t>
                          </a:r>
                          <a:r>
                            <a:rPr lang="en-US" dirty="0" smtClean="0">
                              <a:solidFill>
                                <a:srgbClr val="13455C"/>
                              </a:solidFill>
                              <a:effectLst/>
                            </a:rPr>
                            <a:t>(p=0.9752)</a:t>
                          </a:r>
                          <a:endParaRPr lang="en-US" dirty="0">
                            <a:solidFill>
                              <a:srgbClr val="13455C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effectLst/>
                            </a:rPr>
                            <a:t> 0.018 </a:t>
                          </a:r>
                          <a:r>
                            <a:rPr lang="en-US" dirty="0" smtClean="0">
                              <a:solidFill>
                                <a:srgbClr val="13455C"/>
                              </a:solidFill>
                              <a:effectLst/>
                            </a:rPr>
                            <a:t>(p=0.3747)</a:t>
                          </a:r>
                          <a:endParaRPr lang="en-US" dirty="0">
                            <a:solidFill>
                              <a:srgbClr val="13455C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4917891"/>
                  </p:ext>
                </p:extLst>
              </p:nvPr>
            </p:nvGraphicFramePr>
            <p:xfrm>
              <a:off x="1486312" y="1698172"/>
              <a:ext cx="6171376" cy="1828800"/>
            </p:xfrm>
            <a:graphic>
              <a:graphicData uri="http://schemas.openxmlformats.org/drawingml/2006/table">
                <a:tbl>
                  <a:tblPr firstRow="1" bandRow="1">
                    <a:tableStyleId>{74C1A8A3-306A-4EB7-A6B1-4F7E0EB9C5D6}</a:tableStyleId>
                  </a:tblPr>
                  <a:tblGrid>
                    <a:gridCol w="1034860"/>
                    <a:gridCol w="817880"/>
                    <a:gridCol w="2168843"/>
                    <a:gridCol w="2149793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smtClean="0"/>
                            <a:t>Model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4C648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smtClean="0"/>
                            <a:t>AIC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4C648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err="1" smtClean="0"/>
                            <a:t>Genetic</a:t>
                          </a:r>
                          <a:r>
                            <a:rPr lang="de-DE" baseline="0" dirty="0" smtClean="0"/>
                            <a:t> Trend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4C648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err="1" smtClean="0"/>
                            <a:t>Agronomic</a:t>
                          </a:r>
                          <a:r>
                            <a:rPr lang="de-DE" dirty="0" smtClean="0"/>
                            <a:t> Trend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4C6486"/>
                        </a:solid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Basic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650.5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effectLst/>
                            </a:rPr>
                            <a:t>0.0002 </a:t>
                          </a:r>
                          <a:r>
                            <a:rPr lang="en-US" dirty="0" smtClean="0">
                              <a:solidFill>
                                <a:srgbClr val="13455C"/>
                              </a:solidFill>
                              <a:effectLst/>
                            </a:rPr>
                            <a:t>(p=0.9831)</a:t>
                          </a:r>
                          <a:endParaRPr lang="en-US" dirty="0">
                            <a:solidFill>
                              <a:srgbClr val="13455C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effectLst/>
                            </a:rPr>
                            <a:t> 0.019 </a:t>
                          </a:r>
                          <a:r>
                            <a:rPr lang="en-US" dirty="0" smtClean="0">
                              <a:solidFill>
                                <a:srgbClr val="13455C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dirty="0" smtClean="0">
                              <a:solidFill>
                                <a:srgbClr val="13455C"/>
                              </a:solidFill>
                              <a:effectLst/>
                            </a:rPr>
                            <a:t>p=</a:t>
                          </a:r>
                          <a:r>
                            <a:rPr lang="en-US" dirty="0" smtClean="0">
                              <a:solidFill>
                                <a:srgbClr val="13455C"/>
                              </a:solidFill>
                              <a:effectLst/>
                            </a:rPr>
                            <a:t>0.3664)</a:t>
                          </a:r>
                          <a:endParaRPr lang="en-US" dirty="0">
                            <a:solidFill>
                              <a:srgbClr val="13455C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de-DE" dirty="0" err="1" smtClean="0"/>
                            <a:t>Shukla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597.1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effectLst/>
                            </a:rPr>
                            <a:t>0.0008 </a:t>
                          </a:r>
                          <a:r>
                            <a:rPr lang="en-US" dirty="0" smtClean="0">
                              <a:solidFill>
                                <a:srgbClr val="13455C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dirty="0" smtClean="0">
                              <a:solidFill>
                                <a:srgbClr val="13455C"/>
                              </a:solidFill>
                              <a:effectLst/>
                            </a:rPr>
                            <a:t>p=</a:t>
                          </a:r>
                          <a:r>
                            <a:rPr lang="en-US" dirty="0" smtClean="0">
                              <a:solidFill>
                                <a:srgbClr val="13455C"/>
                              </a:solidFill>
                              <a:effectLst/>
                            </a:rPr>
                            <a:t>0.9207)</a:t>
                          </a:r>
                          <a:endParaRPr lang="en-US" dirty="0">
                            <a:solidFill>
                              <a:srgbClr val="13455C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effectLst/>
                            </a:rPr>
                            <a:t> 0.018 </a:t>
                          </a:r>
                          <a:r>
                            <a:rPr lang="en-US" dirty="0" smtClean="0">
                              <a:solidFill>
                                <a:srgbClr val="13455C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dirty="0" smtClean="0">
                              <a:solidFill>
                                <a:srgbClr val="13455C"/>
                              </a:solidFill>
                              <a:effectLst/>
                            </a:rPr>
                            <a:t>p=</a:t>
                          </a:r>
                          <a:r>
                            <a:rPr lang="en-US" dirty="0" smtClean="0">
                              <a:solidFill>
                                <a:srgbClr val="13455C"/>
                              </a:solidFill>
                              <a:effectLst/>
                            </a:rPr>
                            <a:t>0.3864)</a:t>
                          </a:r>
                          <a:endParaRPr lang="en-US" dirty="0">
                            <a:solidFill>
                              <a:srgbClr val="13455C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FA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489.0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effectLst/>
                            </a:rPr>
                            <a:t>0.0027 </a:t>
                          </a:r>
                          <a:r>
                            <a:rPr lang="en-US" dirty="0" smtClean="0">
                              <a:solidFill>
                                <a:srgbClr val="13455C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dirty="0" smtClean="0">
                              <a:solidFill>
                                <a:srgbClr val="13455C"/>
                              </a:solidFill>
                              <a:effectLst/>
                            </a:rPr>
                            <a:t>p=</a:t>
                          </a:r>
                          <a:r>
                            <a:rPr lang="en-US" dirty="0" smtClean="0">
                              <a:solidFill>
                                <a:srgbClr val="13455C"/>
                              </a:solidFill>
                              <a:effectLst/>
                            </a:rPr>
                            <a:t>0.7215)</a:t>
                          </a:r>
                          <a:endParaRPr lang="en-US" dirty="0">
                            <a:solidFill>
                              <a:srgbClr val="13455C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effectLst/>
                            </a:rPr>
                            <a:t>-0.035 </a:t>
                          </a:r>
                          <a:r>
                            <a:rPr lang="en-US" dirty="0" smtClean="0">
                              <a:solidFill>
                                <a:srgbClr val="13455C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dirty="0" smtClean="0">
                              <a:solidFill>
                                <a:srgbClr val="13455C"/>
                              </a:solidFill>
                              <a:effectLst/>
                            </a:rPr>
                            <a:t>p=</a:t>
                          </a:r>
                          <a:r>
                            <a:rPr lang="en-US" dirty="0" smtClean="0">
                              <a:solidFill>
                                <a:srgbClr val="13455C"/>
                              </a:solidFill>
                              <a:effectLst/>
                            </a:rPr>
                            <a:t>0.0844)</a:t>
                          </a:r>
                          <a:endParaRPr lang="en-US" dirty="0">
                            <a:solidFill>
                              <a:srgbClr val="13455C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4"/>
                          <a:stretch>
                            <a:fillRect l="-588" t="-410000" r="-498235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650.4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effectLst/>
                            </a:rPr>
                            <a:t>0.0003 </a:t>
                          </a:r>
                          <a:r>
                            <a:rPr lang="en-US" dirty="0" smtClean="0">
                              <a:solidFill>
                                <a:srgbClr val="13455C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dirty="0" smtClean="0">
                              <a:solidFill>
                                <a:srgbClr val="13455C"/>
                              </a:solidFill>
                              <a:effectLst/>
                            </a:rPr>
                            <a:t>p=</a:t>
                          </a:r>
                          <a:r>
                            <a:rPr lang="en-US" dirty="0" smtClean="0">
                              <a:solidFill>
                                <a:srgbClr val="13455C"/>
                              </a:solidFill>
                              <a:effectLst/>
                            </a:rPr>
                            <a:t>0.9752)</a:t>
                          </a:r>
                          <a:endParaRPr lang="en-US" dirty="0">
                            <a:solidFill>
                              <a:srgbClr val="13455C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effectLst/>
                            </a:rPr>
                            <a:t> 0.018 </a:t>
                          </a:r>
                          <a:r>
                            <a:rPr lang="en-US" dirty="0" smtClean="0">
                              <a:solidFill>
                                <a:srgbClr val="13455C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dirty="0" smtClean="0">
                              <a:solidFill>
                                <a:srgbClr val="13455C"/>
                              </a:solidFill>
                              <a:effectLst/>
                            </a:rPr>
                            <a:t>p=</a:t>
                          </a:r>
                          <a:r>
                            <a:rPr lang="en-US" dirty="0" smtClean="0">
                              <a:solidFill>
                                <a:srgbClr val="13455C"/>
                              </a:solidFill>
                              <a:effectLst/>
                            </a:rPr>
                            <a:t>0.3747)</a:t>
                          </a:r>
                          <a:endParaRPr lang="en-US" dirty="0">
                            <a:solidFill>
                              <a:srgbClr val="13455C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el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7958654"/>
                  </p:ext>
                </p:extLst>
              </p:nvPr>
            </p:nvGraphicFramePr>
            <p:xfrm>
              <a:off x="1486312" y="4167052"/>
              <a:ext cx="6171376" cy="1828800"/>
            </p:xfrm>
            <a:graphic>
              <a:graphicData uri="http://schemas.openxmlformats.org/drawingml/2006/table">
                <a:tbl>
                  <a:tblPr firstRow="1" bandRow="1">
                    <a:tableStyleId>{74C1A8A3-306A-4EB7-A6B1-4F7E0EB9C5D6}</a:tableStyleId>
                  </a:tblPr>
                  <a:tblGrid>
                    <a:gridCol w="1034860"/>
                    <a:gridCol w="817880"/>
                    <a:gridCol w="2168843"/>
                    <a:gridCol w="2149793"/>
                  </a:tblGrid>
                  <a:tr h="2575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smtClean="0"/>
                            <a:t>Model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4C648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smtClean="0"/>
                            <a:t>AIC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4C648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err="1" smtClean="0"/>
                            <a:t>Genetic</a:t>
                          </a:r>
                          <a:r>
                            <a:rPr lang="de-DE" baseline="0" dirty="0" smtClean="0"/>
                            <a:t> Trend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4C648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err="1" smtClean="0"/>
                            <a:t>Agronomic</a:t>
                          </a:r>
                          <a:r>
                            <a:rPr lang="de-DE" dirty="0" smtClean="0"/>
                            <a:t> Trend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4C6486"/>
                        </a:solidFill>
                      </a:tcPr>
                    </a:tc>
                  </a:tr>
                  <a:tr h="344461"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Basic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691.1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effectLst/>
                            </a:rPr>
                            <a:t>0.0116 </a:t>
                          </a:r>
                          <a:r>
                            <a:rPr lang="en-US" dirty="0" smtClean="0">
                              <a:solidFill>
                                <a:srgbClr val="13455C"/>
                              </a:solidFill>
                              <a:effectLst/>
                            </a:rPr>
                            <a:t>(p=0.0017)</a:t>
                          </a:r>
                          <a:endParaRPr lang="en-US" dirty="0">
                            <a:solidFill>
                              <a:srgbClr val="13455C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effectLst/>
                            </a:rPr>
                            <a:t> 0.019 </a:t>
                          </a:r>
                          <a:r>
                            <a:rPr lang="en-US" dirty="0" smtClean="0">
                              <a:solidFill>
                                <a:srgbClr val="13455C"/>
                              </a:solidFill>
                              <a:effectLst/>
                            </a:rPr>
                            <a:t>(p=0.4565)</a:t>
                          </a:r>
                          <a:endParaRPr lang="en-US" dirty="0">
                            <a:solidFill>
                              <a:srgbClr val="13455C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</a:tr>
                  <a:tr h="344461">
                    <a:tc>
                      <a:txBody>
                        <a:bodyPr/>
                        <a:lstStyle/>
                        <a:p>
                          <a:r>
                            <a:rPr lang="de-DE" dirty="0" err="1" smtClean="0"/>
                            <a:t>Shukla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692.9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effectLst/>
                            </a:rPr>
                            <a:t>0.0116 </a:t>
                          </a:r>
                          <a:r>
                            <a:rPr lang="en-US" dirty="0" smtClean="0">
                              <a:solidFill>
                                <a:srgbClr val="13455C"/>
                              </a:solidFill>
                              <a:effectLst/>
                            </a:rPr>
                            <a:t>(p=0.0016)</a:t>
                          </a:r>
                          <a:endParaRPr lang="en-US" dirty="0">
                            <a:solidFill>
                              <a:srgbClr val="13455C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effectLst/>
                            </a:rPr>
                            <a:t> 0.017 </a:t>
                          </a:r>
                          <a:r>
                            <a:rPr lang="en-US" dirty="0" smtClean="0">
                              <a:solidFill>
                                <a:srgbClr val="13455C"/>
                              </a:solidFill>
                              <a:effectLst/>
                            </a:rPr>
                            <a:t>(p=0.4803)</a:t>
                          </a:r>
                          <a:endParaRPr lang="en-US" dirty="0">
                            <a:solidFill>
                              <a:srgbClr val="13455C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</a:tr>
                  <a:tr h="344461"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FA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670.6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effectLst/>
                            </a:rPr>
                            <a:t>0.0112 </a:t>
                          </a:r>
                          <a:r>
                            <a:rPr lang="en-US" dirty="0" smtClean="0">
                              <a:solidFill>
                                <a:srgbClr val="13455C"/>
                              </a:solidFill>
                              <a:effectLst/>
                            </a:rPr>
                            <a:t>(p=0.0033)</a:t>
                          </a:r>
                          <a:endParaRPr lang="en-US" dirty="0">
                            <a:solidFill>
                              <a:srgbClr val="13455C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effectLst/>
                            </a:rPr>
                            <a:t> 0.035 </a:t>
                          </a:r>
                          <a:r>
                            <a:rPr lang="en-US" dirty="0" smtClean="0">
                              <a:solidFill>
                                <a:srgbClr val="13455C"/>
                              </a:solidFill>
                              <a:effectLst/>
                            </a:rPr>
                            <a:t>(p=0.1344)</a:t>
                          </a:r>
                          <a:endParaRPr lang="en-US" dirty="0">
                            <a:solidFill>
                              <a:srgbClr val="13455C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</a:tr>
                  <a:tr h="3444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𝐺𝑌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689.5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effectLst/>
                            </a:rPr>
                            <a:t>0.0118 </a:t>
                          </a:r>
                          <a:r>
                            <a:rPr lang="en-US" dirty="0" smtClean="0">
                              <a:solidFill>
                                <a:srgbClr val="13455C"/>
                              </a:solidFill>
                              <a:effectLst/>
                            </a:rPr>
                            <a:t>(p=0.0013)</a:t>
                          </a:r>
                          <a:endParaRPr lang="en-US" dirty="0">
                            <a:solidFill>
                              <a:srgbClr val="13455C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effectLst/>
                            </a:rPr>
                            <a:t> 0.017 </a:t>
                          </a:r>
                          <a:r>
                            <a:rPr lang="en-US" dirty="0" smtClean="0">
                              <a:solidFill>
                                <a:srgbClr val="13455C"/>
                              </a:solidFill>
                              <a:effectLst/>
                            </a:rPr>
                            <a:t>(p=0.4942)</a:t>
                          </a:r>
                          <a:endParaRPr lang="en-US" dirty="0">
                            <a:solidFill>
                              <a:srgbClr val="13455C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el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7958654"/>
                  </p:ext>
                </p:extLst>
              </p:nvPr>
            </p:nvGraphicFramePr>
            <p:xfrm>
              <a:off x="1486312" y="4167052"/>
              <a:ext cx="6171376" cy="1828800"/>
            </p:xfrm>
            <a:graphic>
              <a:graphicData uri="http://schemas.openxmlformats.org/drawingml/2006/table">
                <a:tbl>
                  <a:tblPr firstRow="1" bandRow="1">
                    <a:tableStyleId>{74C1A8A3-306A-4EB7-A6B1-4F7E0EB9C5D6}</a:tableStyleId>
                  </a:tblPr>
                  <a:tblGrid>
                    <a:gridCol w="1034860"/>
                    <a:gridCol w="817880"/>
                    <a:gridCol w="2168843"/>
                    <a:gridCol w="2149793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smtClean="0"/>
                            <a:t>Model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4C648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smtClean="0"/>
                            <a:t>AIC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4C648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err="1" smtClean="0"/>
                            <a:t>Genetic</a:t>
                          </a:r>
                          <a:r>
                            <a:rPr lang="de-DE" baseline="0" dirty="0" smtClean="0"/>
                            <a:t> Trend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4C648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err="1" smtClean="0"/>
                            <a:t>Agronomic</a:t>
                          </a:r>
                          <a:r>
                            <a:rPr lang="de-DE" dirty="0" smtClean="0"/>
                            <a:t> Trend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4C6486"/>
                        </a:solid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Basic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691.1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effectLst/>
                            </a:rPr>
                            <a:t>0.0116 </a:t>
                          </a:r>
                          <a:r>
                            <a:rPr lang="en-US" dirty="0" smtClean="0">
                              <a:solidFill>
                                <a:srgbClr val="13455C"/>
                              </a:solidFill>
                              <a:effectLst/>
                            </a:rPr>
                            <a:t>(p=0.0017)</a:t>
                          </a:r>
                          <a:endParaRPr lang="en-US" dirty="0">
                            <a:solidFill>
                              <a:srgbClr val="13455C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effectLst/>
                            </a:rPr>
                            <a:t> 0.019 </a:t>
                          </a:r>
                          <a:r>
                            <a:rPr lang="en-US" dirty="0" smtClean="0">
                              <a:solidFill>
                                <a:srgbClr val="13455C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dirty="0" smtClean="0">
                              <a:solidFill>
                                <a:srgbClr val="13455C"/>
                              </a:solidFill>
                              <a:effectLst/>
                            </a:rPr>
                            <a:t>p=</a:t>
                          </a:r>
                          <a:r>
                            <a:rPr lang="en-US" dirty="0" smtClean="0">
                              <a:solidFill>
                                <a:srgbClr val="13455C"/>
                              </a:solidFill>
                              <a:effectLst/>
                            </a:rPr>
                            <a:t>0.4565)</a:t>
                          </a:r>
                          <a:endParaRPr lang="en-US" dirty="0">
                            <a:solidFill>
                              <a:srgbClr val="13455C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de-DE" dirty="0" err="1" smtClean="0"/>
                            <a:t>Shukla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692.9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effectLst/>
                            </a:rPr>
                            <a:t>0.0116 </a:t>
                          </a:r>
                          <a:r>
                            <a:rPr lang="en-US" dirty="0" smtClean="0">
                              <a:solidFill>
                                <a:srgbClr val="13455C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dirty="0" smtClean="0">
                              <a:solidFill>
                                <a:srgbClr val="13455C"/>
                              </a:solidFill>
                              <a:effectLst/>
                            </a:rPr>
                            <a:t>p=</a:t>
                          </a:r>
                          <a:r>
                            <a:rPr lang="en-US" dirty="0" smtClean="0">
                              <a:solidFill>
                                <a:srgbClr val="13455C"/>
                              </a:solidFill>
                              <a:effectLst/>
                            </a:rPr>
                            <a:t>0.0016)</a:t>
                          </a:r>
                          <a:endParaRPr lang="en-US" dirty="0">
                            <a:solidFill>
                              <a:srgbClr val="13455C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effectLst/>
                            </a:rPr>
                            <a:t> 0.017 </a:t>
                          </a:r>
                          <a:r>
                            <a:rPr lang="en-US" dirty="0" smtClean="0">
                              <a:solidFill>
                                <a:srgbClr val="13455C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dirty="0" smtClean="0">
                              <a:solidFill>
                                <a:srgbClr val="13455C"/>
                              </a:solidFill>
                              <a:effectLst/>
                            </a:rPr>
                            <a:t>p=</a:t>
                          </a:r>
                          <a:r>
                            <a:rPr lang="en-US" dirty="0" smtClean="0">
                              <a:solidFill>
                                <a:srgbClr val="13455C"/>
                              </a:solidFill>
                              <a:effectLst/>
                            </a:rPr>
                            <a:t>0.4803)</a:t>
                          </a:r>
                          <a:endParaRPr lang="en-US" dirty="0">
                            <a:solidFill>
                              <a:srgbClr val="13455C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FA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670.6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effectLst/>
                            </a:rPr>
                            <a:t>0.0112 </a:t>
                          </a:r>
                          <a:r>
                            <a:rPr lang="en-US" dirty="0" smtClean="0">
                              <a:solidFill>
                                <a:srgbClr val="13455C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dirty="0" smtClean="0">
                              <a:solidFill>
                                <a:srgbClr val="13455C"/>
                              </a:solidFill>
                              <a:effectLst/>
                            </a:rPr>
                            <a:t>p=</a:t>
                          </a:r>
                          <a:r>
                            <a:rPr lang="en-US" dirty="0" smtClean="0">
                              <a:solidFill>
                                <a:srgbClr val="13455C"/>
                              </a:solidFill>
                              <a:effectLst/>
                            </a:rPr>
                            <a:t>0.0033)</a:t>
                          </a:r>
                          <a:endParaRPr lang="en-US" dirty="0">
                            <a:solidFill>
                              <a:srgbClr val="13455C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effectLst/>
                            </a:rPr>
                            <a:t> 0.035 </a:t>
                          </a:r>
                          <a:r>
                            <a:rPr lang="en-US" dirty="0" smtClean="0">
                              <a:solidFill>
                                <a:srgbClr val="13455C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dirty="0" smtClean="0">
                              <a:solidFill>
                                <a:srgbClr val="13455C"/>
                              </a:solidFill>
                              <a:effectLst/>
                            </a:rPr>
                            <a:t>p=</a:t>
                          </a:r>
                          <a:r>
                            <a:rPr lang="en-US" dirty="0" smtClean="0">
                              <a:solidFill>
                                <a:srgbClr val="13455C"/>
                              </a:solidFill>
                              <a:effectLst/>
                            </a:rPr>
                            <a:t>0.1344)</a:t>
                          </a:r>
                          <a:endParaRPr lang="en-US" dirty="0">
                            <a:solidFill>
                              <a:srgbClr val="13455C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5"/>
                          <a:stretch>
                            <a:fillRect l="-588" t="-410000" r="-498235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smtClean="0"/>
                            <a:t>689.5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effectLst/>
                            </a:rPr>
                            <a:t>0.0118 </a:t>
                          </a:r>
                          <a:r>
                            <a:rPr lang="en-US" dirty="0" smtClean="0">
                              <a:solidFill>
                                <a:srgbClr val="13455C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dirty="0" smtClean="0">
                              <a:solidFill>
                                <a:srgbClr val="13455C"/>
                              </a:solidFill>
                              <a:effectLst/>
                            </a:rPr>
                            <a:t>p=</a:t>
                          </a:r>
                          <a:r>
                            <a:rPr lang="en-US" dirty="0" smtClean="0">
                              <a:solidFill>
                                <a:srgbClr val="13455C"/>
                              </a:solidFill>
                              <a:effectLst/>
                            </a:rPr>
                            <a:t>0.0013)</a:t>
                          </a:r>
                          <a:endParaRPr lang="en-US" dirty="0">
                            <a:solidFill>
                              <a:srgbClr val="13455C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effectLst/>
                            </a:rPr>
                            <a:t> 0.017 </a:t>
                          </a:r>
                          <a:r>
                            <a:rPr lang="en-US" dirty="0" smtClean="0">
                              <a:solidFill>
                                <a:srgbClr val="13455C"/>
                              </a:solidFill>
                              <a:effectLst/>
                            </a:rPr>
                            <a:t>(</a:t>
                          </a:r>
                          <a:r>
                            <a:rPr lang="en-US" dirty="0" smtClean="0">
                              <a:solidFill>
                                <a:srgbClr val="13455C"/>
                              </a:solidFill>
                              <a:effectLst/>
                            </a:rPr>
                            <a:t>p=</a:t>
                          </a:r>
                          <a:r>
                            <a:rPr lang="en-US" dirty="0" smtClean="0">
                              <a:solidFill>
                                <a:srgbClr val="13455C"/>
                              </a:solidFill>
                              <a:effectLst/>
                            </a:rPr>
                            <a:t>0.4942)</a:t>
                          </a:r>
                          <a:endParaRPr lang="en-US" dirty="0">
                            <a:solidFill>
                              <a:srgbClr val="13455C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9" name="Rechteck 8"/>
          <p:cNvSpPr/>
          <p:nvPr/>
        </p:nvSpPr>
        <p:spPr>
          <a:xfrm>
            <a:off x="0" y="1147300"/>
            <a:ext cx="21778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b="1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aman</a:t>
            </a:r>
            <a:endParaRPr lang="en-US" b="1" dirty="0"/>
          </a:p>
        </p:txBody>
      </p:sp>
      <p:sp>
        <p:nvSpPr>
          <p:cNvPr id="10" name="Rechteck 9"/>
          <p:cNvSpPr/>
          <p:nvPr/>
        </p:nvSpPr>
        <p:spPr>
          <a:xfrm>
            <a:off x="1" y="3707510"/>
            <a:ext cx="21778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b="1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boro</a:t>
            </a:r>
            <a:endParaRPr lang="en-US" b="1" dirty="0"/>
          </a:p>
        </p:txBody>
      </p:sp>
      <p:sp>
        <p:nvSpPr>
          <p:cNvPr id="11" name="Rechteck 19"/>
          <p:cNvSpPr/>
          <p:nvPr/>
        </p:nvSpPr>
        <p:spPr>
          <a:xfrm>
            <a:off x="3317967" y="4537167"/>
            <a:ext cx="2203267" cy="1458686"/>
          </a:xfrm>
          <a:prstGeom prst="rect">
            <a:avLst/>
          </a:prstGeom>
          <a:solidFill>
            <a:srgbClr val="13455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228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05" t="55275"/>
          <a:stretch/>
        </p:blipFill>
        <p:spPr>
          <a:xfrm>
            <a:off x="0" y="3"/>
            <a:ext cx="9143999" cy="888272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88536" y="-63693"/>
            <a:ext cx="70301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dirty="0" smtClean="0">
                <a:solidFill>
                  <a:schemeClr val="bg1"/>
                </a:solidFill>
              </a:rPr>
              <a:t>Data</a:t>
            </a:r>
            <a:endParaRPr lang="en-US" sz="6000" dirty="0">
              <a:solidFill>
                <a:schemeClr val="bg1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4" r="35515"/>
          <a:stretch/>
        </p:blipFill>
        <p:spPr>
          <a:xfrm>
            <a:off x="2198914" y="888275"/>
            <a:ext cx="4746172" cy="5954218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88" t="43612" r="28136" b="45272"/>
          <a:stretch/>
        </p:blipFill>
        <p:spPr>
          <a:xfrm>
            <a:off x="6945086" y="2978331"/>
            <a:ext cx="1858361" cy="133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1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05" t="55275"/>
          <a:stretch/>
        </p:blipFill>
        <p:spPr>
          <a:xfrm>
            <a:off x="0" y="3"/>
            <a:ext cx="9143999" cy="888272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88536" y="-63693"/>
            <a:ext cx="70301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dirty="0" smtClean="0">
                <a:solidFill>
                  <a:schemeClr val="bg1"/>
                </a:solidFill>
              </a:rPr>
              <a:t>Data</a:t>
            </a:r>
            <a:endParaRPr lang="en-US" sz="6000" dirty="0">
              <a:solidFill>
                <a:schemeClr val="bg1"/>
              </a:solidFill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42" y="3714781"/>
            <a:ext cx="8926287" cy="2451484"/>
          </a:xfrm>
          <a:prstGeom prst="rect">
            <a:avLst/>
          </a:prstGeom>
          <a:ln>
            <a:solidFill>
              <a:srgbClr val="235165"/>
            </a:solidFill>
          </a:ln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5"/>
          <a:srcRect b="21235"/>
          <a:stretch/>
        </p:blipFill>
        <p:spPr>
          <a:xfrm>
            <a:off x="2856417" y="967302"/>
            <a:ext cx="6191795" cy="1273942"/>
          </a:xfrm>
          <a:prstGeom prst="rect">
            <a:avLst/>
          </a:prstGeom>
          <a:ln>
            <a:solidFill>
              <a:srgbClr val="235165"/>
            </a:solidFill>
          </a:ln>
          <a:effectLst/>
        </p:spPr>
      </p:pic>
      <p:sp>
        <p:nvSpPr>
          <p:cNvPr id="12" name="Textfeld 11"/>
          <p:cNvSpPr txBox="1"/>
          <p:nvPr/>
        </p:nvSpPr>
        <p:spPr>
          <a:xfrm>
            <a:off x="6810109" y="120972"/>
            <a:ext cx="2238103" cy="646331"/>
          </a:xfrm>
          <a:prstGeom prst="rect">
            <a:avLst/>
          </a:prstGeom>
          <a:solidFill>
            <a:srgbClr val="4C6486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rgbClr val="FFC000"/>
                </a:solidFill>
              </a:rPr>
              <a:t>R-Code:</a:t>
            </a:r>
          </a:p>
          <a:p>
            <a:pPr algn="ctr"/>
            <a:r>
              <a:rPr lang="de-DE" dirty="0" smtClean="0">
                <a:solidFill>
                  <a:srgbClr val="FFC000"/>
                </a:solidFill>
              </a:rPr>
              <a:t>„01 </a:t>
            </a:r>
            <a:r>
              <a:rPr lang="de-DE" dirty="0" err="1" smtClean="0">
                <a:solidFill>
                  <a:srgbClr val="FFC000"/>
                </a:solidFill>
              </a:rPr>
              <a:t>import</a:t>
            </a:r>
            <a:r>
              <a:rPr lang="de-DE" dirty="0" smtClean="0">
                <a:solidFill>
                  <a:srgbClr val="FFC000"/>
                </a:solidFill>
              </a:rPr>
              <a:t>“</a:t>
            </a:r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18" name="Gerade Verbindung mit Pfeil 17"/>
          <p:cNvCxnSpPr/>
          <p:nvPr/>
        </p:nvCxnSpPr>
        <p:spPr>
          <a:xfrm flipH="1">
            <a:off x="1567544" y="2320271"/>
            <a:ext cx="1968136" cy="1330815"/>
          </a:xfrm>
          <a:prstGeom prst="straightConnector1">
            <a:avLst/>
          </a:prstGeom>
          <a:ln w="38100">
            <a:solidFill>
              <a:srgbClr val="4C648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H="1">
            <a:off x="3762103" y="2320271"/>
            <a:ext cx="269966" cy="1330815"/>
          </a:xfrm>
          <a:prstGeom prst="straightConnector1">
            <a:avLst/>
          </a:prstGeom>
          <a:ln w="38100">
            <a:solidFill>
              <a:srgbClr val="4C64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/>
          <p:cNvCxnSpPr/>
          <p:nvPr/>
        </p:nvCxnSpPr>
        <p:spPr>
          <a:xfrm>
            <a:off x="3535680" y="2320271"/>
            <a:ext cx="209006" cy="1330815"/>
          </a:xfrm>
          <a:prstGeom prst="straightConnector1">
            <a:avLst/>
          </a:prstGeom>
          <a:ln w="38100">
            <a:solidFill>
              <a:srgbClr val="4C64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/>
          <p:cNvCxnSpPr/>
          <p:nvPr/>
        </p:nvCxnSpPr>
        <p:spPr>
          <a:xfrm>
            <a:off x="7441474" y="2320271"/>
            <a:ext cx="265612" cy="1330815"/>
          </a:xfrm>
          <a:prstGeom prst="straightConnector1">
            <a:avLst/>
          </a:prstGeom>
          <a:ln w="38100">
            <a:solidFill>
              <a:srgbClr val="4C64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/>
          <p:cNvCxnSpPr/>
          <p:nvPr/>
        </p:nvCxnSpPr>
        <p:spPr>
          <a:xfrm>
            <a:off x="6453051" y="2320271"/>
            <a:ext cx="1254035" cy="1330815"/>
          </a:xfrm>
          <a:prstGeom prst="straightConnector1">
            <a:avLst/>
          </a:prstGeom>
          <a:ln w="38100">
            <a:solidFill>
              <a:srgbClr val="4C64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/>
          <p:cNvSpPr/>
          <p:nvPr/>
        </p:nvSpPr>
        <p:spPr>
          <a:xfrm>
            <a:off x="8212183" y="3875997"/>
            <a:ext cx="853446" cy="2256116"/>
          </a:xfrm>
          <a:prstGeom prst="rect">
            <a:avLst/>
          </a:prstGeom>
          <a:solidFill>
            <a:srgbClr val="3483D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hteck 46"/>
          <p:cNvSpPr/>
          <p:nvPr/>
        </p:nvSpPr>
        <p:spPr>
          <a:xfrm>
            <a:off x="142787" y="6344215"/>
            <a:ext cx="1053733" cy="381421"/>
          </a:xfrm>
          <a:prstGeom prst="rect">
            <a:avLst/>
          </a:prstGeom>
          <a:solidFill>
            <a:srgbClr val="3483D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hteck 73"/>
          <p:cNvSpPr/>
          <p:nvPr/>
        </p:nvSpPr>
        <p:spPr>
          <a:xfrm>
            <a:off x="146232" y="6356304"/>
            <a:ext cx="1050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Numeric</a:t>
            </a:r>
            <a:endParaRPr lang="en-US" dirty="0">
              <a:solidFill>
                <a:srgbClr val="1B354E"/>
              </a:solidFill>
            </a:endParaRPr>
          </a:p>
        </p:txBody>
      </p:sp>
      <p:sp>
        <p:nvSpPr>
          <p:cNvPr id="76" name="Rechteck 75"/>
          <p:cNvSpPr/>
          <p:nvPr/>
        </p:nvSpPr>
        <p:spPr>
          <a:xfrm>
            <a:off x="2952201" y="3905794"/>
            <a:ext cx="1314999" cy="2264825"/>
          </a:xfrm>
          <a:prstGeom prst="rect">
            <a:avLst/>
          </a:prstGeom>
          <a:noFill/>
          <a:ln>
            <a:solidFill>
              <a:srgbClr val="193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hteck 76"/>
          <p:cNvSpPr/>
          <p:nvPr/>
        </p:nvSpPr>
        <p:spPr>
          <a:xfrm>
            <a:off x="6453052" y="3884022"/>
            <a:ext cx="1759132" cy="2264825"/>
          </a:xfrm>
          <a:prstGeom prst="rect">
            <a:avLst/>
          </a:prstGeom>
          <a:noFill/>
          <a:ln>
            <a:solidFill>
              <a:srgbClr val="193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hteck 77"/>
          <p:cNvSpPr/>
          <p:nvPr/>
        </p:nvSpPr>
        <p:spPr>
          <a:xfrm>
            <a:off x="1370687" y="6344215"/>
            <a:ext cx="1489175" cy="381421"/>
          </a:xfrm>
          <a:prstGeom prst="rect">
            <a:avLst/>
          </a:prstGeom>
          <a:noFill/>
          <a:ln>
            <a:solidFill>
              <a:srgbClr val="193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hteck 78"/>
          <p:cNvSpPr/>
          <p:nvPr/>
        </p:nvSpPr>
        <p:spPr>
          <a:xfrm>
            <a:off x="1348921" y="6344215"/>
            <a:ext cx="1561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>
                <a:solidFill>
                  <a:srgbClr val="1B354E"/>
                </a:solidFill>
                <a:latin typeface="Segoe UI" panose="020B0502040204020203" pitchFamily="34" charset="0"/>
              </a:rPr>
              <a:t>New </a:t>
            </a:r>
            <a:r>
              <a:rPr lang="de-DE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columns</a:t>
            </a:r>
            <a:endParaRPr lang="en-US" dirty="0">
              <a:solidFill>
                <a:srgbClr val="1B354E"/>
              </a:solidFill>
            </a:endParaRPr>
          </a:p>
        </p:txBody>
      </p:sp>
      <p:sp>
        <p:nvSpPr>
          <p:cNvPr id="81" name="Rechteck 80"/>
          <p:cNvSpPr/>
          <p:nvPr/>
        </p:nvSpPr>
        <p:spPr>
          <a:xfrm>
            <a:off x="1805471" y="951970"/>
            <a:ext cx="1054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smtClean="0">
                <a:solidFill>
                  <a:srgbClr val="1B354E"/>
                </a:solidFill>
                <a:latin typeface="Segoe UI" panose="020B0502040204020203" pitchFamily="34" charset="0"/>
              </a:rPr>
              <a:t>Original</a:t>
            </a:r>
            <a:endParaRPr lang="en-US" b="1" dirty="0">
              <a:solidFill>
                <a:srgbClr val="1B354E"/>
              </a:solidFill>
            </a:endParaRPr>
          </a:p>
        </p:txBody>
      </p:sp>
      <p:sp>
        <p:nvSpPr>
          <p:cNvPr id="82" name="Rechteck 81"/>
          <p:cNvSpPr/>
          <p:nvPr/>
        </p:nvSpPr>
        <p:spPr>
          <a:xfrm>
            <a:off x="44994" y="3340203"/>
            <a:ext cx="1319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Formatted</a:t>
            </a:r>
            <a:endParaRPr lang="en-US" b="1" dirty="0">
              <a:solidFill>
                <a:srgbClr val="1B354E"/>
              </a:solidFill>
            </a:endParaRPr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6795" y="3875997"/>
            <a:ext cx="328825" cy="203558"/>
          </a:xfrm>
          <a:prstGeom prst="rect">
            <a:avLst/>
          </a:prstGeom>
        </p:spPr>
      </p:pic>
      <p:sp>
        <p:nvSpPr>
          <p:cNvPr id="44" name="Rechteck 43"/>
          <p:cNvSpPr/>
          <p:nvPr/>
        </p:nvSpPr>
        <p:spPr>
          <a:xfrm>
            <a:off x="1193075" y="3901440"/>
            <a:ext cx="923107" cy="2256116"/>
          </a:xfrm>
          <a:prstGeom prst="rect">
            <a:avLst/>
          </a:prstGeom>
          <a:solidFill>
            <a:srgbClr val="3483D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hteck 74"/>
          <p:cNvSpPr/>
          <p:nvPr/>
        </p:nvSpPr>
        <p:spPr>
          <a:xfrm>
            <a:off x="1193075" y="3901440"/>
            <a:ext cx="452845" cy="2264825"/>
          </a:xfrm>
          <a:prstGeom prst="rect">
            <a:avLst/>
          </a:prstGeom>
          <a:noFill/>
          <a:ln>
            <a:solidFill>
              <a:srgbClr val="193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hteck 1"/>
          <p:cNvSpPr/>
          <p:nvPr/>
        </p:nvSpPr>
        <p:spPr>
          <a:xfrm>
            <a:off x="52982" y="2256576"/>
            <a:ext cx="9099005" cy="4601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54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284757"/>
              </p:ext>
            </p:extLst>
          </p:nvPr>
        </p:nvGraphicFramePr>
        <p:xfrm>
          <a:off x="2189368" y="1266624"/>
          <a:ext cx="4929326" cy="4048686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464663"/>
                <a:gridCol w="2464663"/>
              </a:tblGrid>
              <a:tr h="257523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Aman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C64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Boro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C6486"/>
                    </a:solidFill>
                  </a:tcPr>
                </a:tc>
              </a:tr>
              <a:tr h="3682926">
                <a:tc>
                  <a:txBody>
                    <a:bodyPr/>
                    <a:lstStyle/>
                    <a:p>
                      <a:endParaRPr lang="de-DE" dirty="0" smtClean="0"/>
                    </a:p>
                    <a:p>
                      <a:endParaRPr lang="de-DE" dirty="0" smtClean="0"/>
                    </a:p>
                    <a:p>
                      <a:endParaRPr lang="de-DE" dirty="0" smtClean="0"/>
                    </a:p>
                    <a:p>
                      <a:endParaRPr lang="de-DE" dirty="0" smtClean="0"/>
                    </a:p>
                    <a:p>
                      <a:endParaRPr lang="de-DE" dirty="0" smtClean="0"/>
                    </a:p>
                    <a:p>
                      <a:endParaRPr lang="de-DE" dirty="0" smtClean="0"/>
                    </a:p>
                    <a:p>
                      <a:endParaRPr lang="de-DE" dirty="0" smtClean="0"/>
                    </a:p>
                    <a:p>
                      <a:endParaRPr lang="de-DE" dirty="0" smtClean="0"/>
                    </a:p>
                    <a:p>
                      <a:endParaRPr lang="de-DE" dirty="0" smtClean="0"/>
                    </a:p>
                    <a:p>
                      <a:endParaRPr lang="de-DE" dirty="0" smtClean="0"/>
                    </a:p>
                    <a:p>
                      <a:endParaRPr lang="de-DE" dirty="0" smtClean="0"/>
                    </a:p>
                    <a:p>
                      <a:endParaRPr lang="de-DE" dirty="0" smtClean="0"/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Picture Placeholder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05" t="55275"/>
          <a:stretch/>
        </p:blipFill>
        <p:spPr>
          <a:xfrm>
            <a:off x="0" y="3"/>
            <a:ext cx="9143999" cy="888272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88536" y="-63693"/>
            <a:ext cx="70301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dirty="0" smtClean="0">
                <a:solidFill>
                  <a:schemeClr val="bg1"/>
                </a:solidFill>
              </a:rPr>
              <a:t>Data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810103" y="120972"/>
            <a:ext cx="2238103" cy="646331"/>
          </a:xfrm>
          <a:prstGeom prst="rect">
            <a:avLst/>
          </a:prstGeom>
          <a:solidFill>
            <a:srgbClr val="4C648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rgbClr val="FFC000"/>
                </a:solidFill>
              </a:rPr>
              <a:t>R-Code:</a:t>
            </a:r>
          </a:p>
          <a:p>
            <a:pPr algn="ctr"/>
            <a:r>
              <a:rPr lang="de-DE" dirty="0" smtClean="0">
                <a:solidFill>
                  <a:srgbClr val="FFC000"/>
                </a:solidFill>
              </a:rPr>
              <a:t>„01 </a:t>
            </a:r>
            <a:r>
              <a:rPr lang="de-DE" dirty="0" err="1" smtClean="0">
                <a:solidFill>
                  <a:srgbClr val="FFC000"/>
                </a:solidFill>
              </a:rPr>
              <a:t>import</a:t>
            </a:r>
            <a:r>
              <a:rPr lang="de-DE" dirty="0" smtClean="0">
                <a:solidFill>
                  <a:srgbClr val="FFC000"/>
                </a:solidFill>
              </a:rPr>
              <a:t>“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5242" y="1740818"/>
            <a:ext cx="2200548" cy="346183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1664" y="1740818"/>
            <a:ext cx="2226402" cy="3466255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2119696" y="875733"/>
            <a:ext cx="4978158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900" b="1" dirty="0" smtClean="0">
                <a:solidFill>
                  <a:srgbClr val="1B354E"/>
                </a:solidFill>
                <a:latin typeface="Segoe UI" panose="020B0502040204020203" pitchFamily="34" charset="0"/>
              </a:rPr>
              <a:t>Table:</a:t>
            </a:r>
            <a:r>
              <a:rPr lang="de-DE" sz="1900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</a:t>
            </a:r>
            <a:r>
              <a:rPr lang="de-DE" sz="1900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Number</a:t>
            </a:r>
            <a:r>
              <a:rPr lang="de-DE" sz="1900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</a:t>
            </a:r>
            <a:r>
              <a:rPr lang="de-DE" sz="1900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of</a:t>
            </a:r>
            <a:r>
              <a:rPr lang="de-DE" sz="1900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</a:t>
            </a:r>
            <a:r>
              <a:rPr lang="de-DE" sz="1900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unique</a:t>
            </a:r>
            <a:r>
              <a:rPr lang="de-DE" sz="1900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</a:t>
            </a:r>
            <a:r>
              <a:rPr lang="de-DE" sz="1900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entries</a:t>
            </a:r>
            <a:r>
              <a:rPr lang="de-DE" sz="1900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per </a:t>
            </a:r>
            <a:r>
              <a:rPr lang="de-DE" sz="1900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column</a:t>
            </a:r>
            <a:endParaRPr lang="en-US" sz="1900" dirty="0">
              <a:solidFill>
                <a:srgbClr val="1B354E"/>
              </a:solidFill>
            </a:endParaRP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6"/>
          <a:srcRect b="60492"/>
          <a:stretch/>
        </p:blipFill>
        <p:spPr>
          <a:xfrm>
            <a:off x="1360712" y="5368834"/>
            <a:ext cx="6422576" cy="14891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9057" y="2401673"/>
            <a:ext cx="597856" cy="370101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8882" y="2401673"/>
            <a:ext cx="597856" cy="37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3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/>
          <p:cNvGrpSpPr/>
          <p:nvPr/>
        </p:nvGrpSpPr>
        <p:grpSpPr>
          <a:xfrm>
            <a:off x="0" y="2921169"/>
            <a:ext cx="9143999" cy="1015663"/>
            <a:chOff x="0" y="2772536"/>
            <a:chExt cx="9143999" cy="1015663"/>
          </a:xfrm>
        </p:grpSpPr>
        <p:pic>
          <p:nvPicPr>
            <p:cNvPr id="7" name="Picture Placeholder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905" t="55275"/>
            <a:stretch/>
          </p:blipFill>
          <p:spPr>
            <a:xfrm>
              <a:off x="0" y="2847706"/>
              <a:ext cx="9143999" cy="888272"/>
            </a:xfrm>
            <a:prstGeom prst="rect">
              <a:avLst/>
            </a:prstGeom>
          </p:spPr>
        </p:pic>
        <p:sp>
          <p:nvSpPr>
            <p:cNvPr id="13" name="Textfeld 12"/>
            <p:cNvSpPr txBox="1"/>
            <p:nvPr/>
          </p:nvSpPr>
          <p:spPr>
            <a:xfrm>
              <a:off x="88536" y="2772536"/>
              <a:ext cx="703015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000" dirty="0" err="1" smtClean="0">
                  <a:solidFill>
                    <a:schemeClr val="bg1"/>
                  </a:solidFill>
                </a:rPr>
                <a:t>GxE</a:t>
              </a:r>
              <a:r>
                <a:rPr lang="de-DE" sz="6000" dirty="0" smtClean="0">
                  <a:solidFill>
                    <a:schemeClr val="bg1"/>
                  </a:solidFill>
                </a:rPr>
                <a:t> </a:t>
              </a:r>
              <a:r>
                <a:rPr lang="de-DE" sz="6000" dirty="0" err="1" smtClean="0">
                  <a:solidFill>
                    <a:schemeClr val="bg1"/>
                  </a:solidFill>
                </a:rPr>
                <a:t>means</a:t>
              </a:r>
              <a:endParaRPr lang="en-US" sz="60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6810103" y="2968675"/>
              <a:ext cx="2238103" cy="646331"/>
            </a:xfrm>
            <a:prstGeom prst="rect">
              <a:avLst/>
            </a:prstGeom>
            <a:solidFill>
              <a:srgbClr val="4C6486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smtClean="0">
                  <a:solidFill>
                    <a:srgbClr val="FFC000"/>
                  </a:solidFill>
                </a:rPr>
                <a:t>R-Code:</a:t>
              </a:r>
            </a:p>
            <a:p>
              <a:pPr algn="ctr"/>
              <a:r>
                <a:rPr lang="de-DE" dirty="0" smtClean="0">
                  <a:solidFill>
                    <a:srgbClr val="FFC000"/>
                  </a:solidFill>
                </a:rPr>
                <a:t>„02 </a:t>
              </a:r>
              <a:r>
                <a:rPr lang="de-DE" dirty="0" err="1" smtClean="0">
                  <a:solidFill>
                    <a:srgbClr val="FFC000"/>
                  </a:solidFill>
                </a:rPr>
                <a:t>GxE</a:t>
              </a:r>
              <a:r>
                <a:rPr lang="de-DE" dirty="0" smtClean="0">
                  <a:solidFill>
                    <a:srgbClr val="FFC000"/>
                  </a:solidFill>
                </a:rPr>
                <a:t> </a:t>
              </a:r>
              <a:r>
                <a:rPr lang="de-DE" dirty="0" err="1" smtClean="0">
                  <a:solidFill>
                    <a:srgbClr val="FFC000"/>
                  </a:solidFill>
                </a:rPr>
                <a:t>means</a:t>
              </a:r>
              <a:r>
                <a:rPr lang="de-DE" dirty="0" smtClean="0">
                  <a:solidFill>
                    <a:srgbClr val="FFC000"/>
                  </a:solidFill>
                </a:rPr>
                <a:t>“</a:t>
              </a:r>
              <a:endParaRPr lang="en-US" dirty="0">
                <a:solidFill>
                  <a:srgbClr val="FFC000"/>
                </a:solidFill>
              </a:endParaRPr>
            </a:p>
          </p:txBody>
        </p:sp>
      </p:grpSp>
      <p:sp>
        <p:nvSpPr>
          <p:cNvPr id="8" name="Rechteck 7"/>
          <p:cNvSpPr/>
          <p:nvPr/>
        </p:nvSpPr>
        <p:spPr>
          <a:xfrm>
            <a:off x="353238" y="1426756"/>
            <a:ext cx="82383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B354E"/>
                </a:solidFill>
                <a:latin typeface="Segoe UI" panose="020B0502040204020203" pitchFamily="34" charset="0"/>
              </a:rPr>
              <a:t>Two datasets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1B354E"/>
                </a:solidFill>
                <a:latin typeface="Segoe UI" panose="020B0502040204020203" pitchFamily="34" charset="0"/>
              </a:rPr>
              <a:t>Aman &amp; Boro</a:t>
            </a:r>
          </a:p>
          <a:p>
            <a:r>
              <a:rPr lang="de-DE" sz="2400" dirty="0">
                <a:solidFill>
                  <a:srgbClr val="1B354E"/>
                </a:solidFill>
                <a:latin typeface="Segoe UI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de-DE" sz="2400" dirty="0" err="1">
                <a:solidFill>
                  <a:srgbClr val="1B354E"/>
                </a:solidFill>
                <a:latin typeface="Segoe UI" panose="020B0502040204020203" pitchFamily="34" charset="0"/>
              </a:rPr>
              <a:t>Get</a:t>
            </a:r>
            <a:r>
              <a:rPr lang="de-DE" sz="2400" dirty="0">
                <a:solidFill>
                  <a:srgbClr val="1B354E"/>
                </a:solidFill>
                <a:latin typeface="Segoe UI" panose="020B0502040204020203" pitchFamily="34" charset="0"/>
              </a:rPr>
              <a:t> </a:t>
            </a:r>
            <a:r>
              <a:rPr lang="de-DE" sz="2400" dirty="0" err="1">
                <a:solidFill>
                  <a:srgbClr val="1B354E"/>
                </a:solidFill>
                <a:latin typeface="Segoe UI" panose="020B0502040204020203" pitchFamily="34" charset="0"/>
              </a:rPr>
              <a:t>mean</a:t>
            </a:r>
            <a:r>
              <a:rPr lang="de-DE" sz="2400" dirty="0">
                <a:solidFill>
                  <a:srgbClr val="1B354E"/>
                </a:solidFill>
                <a:latin typeface="Segoe UI" panose="020B0502040204020203" pitchFamily="34" charset="0"/>
              </a:rPr>
              <a:t> </a:t>
            </a:r>
            <a:r>
              <a:rPr lang="de-DE" sz="2400" dirty="0" err="1">
                <a:solidFill>
                  <a:srgbClr val="1B354E"/>
                </a:solidFill>
                <a:latin typeface="Segoe UI" panose="020B0502040204020203" pitchFamily="34" charset="0"/>
              </a:rPr>
              <a:t>yield</a:t>
            </a:r>
            <a:r>
              <a:rPr lang="de-DE" sz="2400" dirty="0">
                <a:solidFill>
                  <a:srgbClr val="1B354E"/>
                </a:solidFill>
                <a:latin typeface="Segoe UI" panose="020B0502040204020203" pitchFamily="34" charset="0"/>
              </a:rPr>
              <a:t> </a:t>
            </a:r>
            <a:r>
              <a:rPr lang="de-DE" sz="2400" dirty="0" err="1">
                <a:solidFill>
                  <a:srgbClr val="1B354E"/>
                </a:solidFill>
                <a:latin typeface="Segoe UI" panose="020B0502040204020203" pitchFamily="34" charset="0"/>
              </a:rPr>
              <a:t>for</a:t>
            </a:r>
            <a:r>
              <a:rPr lang="de-DE" sz="2400" dirty="0">
                <a:solidFill>
                  <a:srgbClr val="1B354E"/>
                </a:solidFill>
                <a:latin typeface="Segoe UI" panose="020B0502040204020203" pitchFamily="34" charset="0"/>
              </a:rPr>
              <a:t> </a:t>
            </a:r>
            <a:r>
              <a:rPr lang="de-DE" sz="2400" dirty="0" err="1">
                <a:solidFill>
                  <a:srgbClr val="1B354E"/>
                </a:solidFill>
                <a:latin typeface="Segoe UI" panose="020B0502040204020203" pitchFamily="34" charset="0"/>
              </a:rPr>
              <a:t>each</a:t>
            </a:r>
            <a:r>
              <a:rPr lang="de-DE" sz="2400" dirty="0">
                <a:solidFill>
                  <a:srgbClr val="1B354E"/>
                </a:solidFill>
                <a:latin typeface="Segoe UI" panose="020B0502040204020203" pitchFamily="34" charset="0"/>
              </a:rPr>
              <a:t> </a:t>
            </a:r>
            <a:r>
              <a:rPr lang="de-DE" sz="2400" dirty="0" err="1">
                <a:solidFill>
                  <a:srgbClr val="1B354E"/>
                </a:solidFill>
                <a:latin typeface="Segoe UI" panose="020B0502040204020203" pitchFamily="34" charset="0"/>
              </a:rPr>
              <a:t>genotype</a:t>
            </a:r>
            <a:r>
              <a:rPr lang="de-DE" sz="2400" dirty="0">
                <a:solidFill>
                  <a:srgbClr val="1B354E"/>
                </a:solidFill>
                <a:latin typeface="Segoe UI" panose="020B0502040204020203" pitchFamily="34" charset="0"/>
              </a:rPr>
              <a:t> at </a:t>
            </a:r>
            <a:r>
              <a:rPr lang="de-DE" sz="2400" dirty="0" err="1">
                <a:solidFill>
                  <a:srgbClr val="1B354E"/>
                </a:solidFill>
                <a:latin typeface="Segoe UI" panose="020B0502040204020203" pitchFamily="34" charset="0"/>
              </a:rPr>
              <a:t>each</a:t>
            </a:r>
            <a:r>
              <a:rPr lang="de-DE" sz="2400" dirty="0">
                <a:solidFill>
                  <a:srgbClr val="1B354E"/>
                </a:solidFill>
                <a:latin typeface="Segoe UI" panose="020B0502040204020203" pitchFamily="34" charset="0"/>
              </a:rPr>
              <a:t> </a:t>
            </a:r>
            <a:r>
              <a:rPr lang="de-DE" sz="2400" dirty="0" err="1">
                <a:solidFill>
                  <a:srgbClr val="1B354E"/>
                </a:solidFill>
                <a:latin typeface="Segoe UI" panose="020B0502040204020203" pitchFamily="34" charset="0"/>
              </a:rPr>
              <a:t>environment</a:t>
            </a:r>
            <a:endParaRPr lang="de-DE" sz="2400" dirty="0">
              <a:solidFill>
                <a:srgbClr val="1B354E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50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05" t="55275"/>
          <a:stretch/>
        </p:blipFill>
        <p:spPr>
          <a:xfrm>
            <a:off x="0" y="3"/>
            <a:ext cx="9143999" cy="888272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88536" y="-75167"/>
            <a:ext cx="70301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dirty="0" err="1" smtClean="0">
                <a:solidFill>
                  <a:schemeClr val="bg1"/>
                </a:solidFill>
              </a:rPr>
              <a:t>GxE</a:t>
            </a:r>
            <a:r>
              <a:rPr lang="de-DE" sz="6000" dirty="0" smtClean="0">
                <a:solidFill>
                  <a:schemeClr val="bg1"/>
                </a:solidFill>
              </a:rPr>
              <a:t> </a:t>
            </a:r>
            <a:r>
              <a:rPr lang="de-DE" sz="6000" dirty="0" err="1" smtClean="0">
                <a:solidFill>
                  <a:schemeClr val="bg1"/>
                </a:solidFill>
              </a:rPr>
              <a:t>means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810103" y="120972"/>
            <a:ext cx="2238103" cy="646331"/>
          </a:xfrm>
          <a:prstGeom prst="rect">
            <a:avLst/>
          </a:prstGeom>
          <a:solidFill>
            <a:srgbClr val="4C648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rgbClr val="FFC000"/>
                </a:solidFill>
              </a:rPr>
              <a:t>R-Code:</a:t>
            </a:r>
          </a:p>
          <a:p>
            <a:pPr algn="ctr"/>
            <a:r>
              <a:rPr lang="de-DE" dirty="0" smtClean="0">
                <a:solidFill>
                  <a:srgbClr val="FFC000"/>
                </a:solidFill>
              </a:rPr>
              <a:t>„02 </a:t>
            </a:r>
            <a:r>
              <a:rPr lang="de-DE" dirty="0" err="1" smtClean="0">
                <a:solidFill>
                  <a:srgbClr val="FFC000"/>
                </a:solidFill>
              </a:rPr>
              <a:t>GxE</a:t>
            </a:r>
            <a:r>
              <a:rPr lang="de-DE" dirty="0" smtClean="0">
                <a:solidFill>
                  <a:srgbClr val="FFC000"/>
                </a:solidFill>
              </a:rPr>
              <a:t> </a:t>
            </a:r>
            <a:r>
              <a:rPr lang="de-DE" dirty="0" err="1" smtClean="0">
                <a:solidFill>
                  <a:srgbClr val="FFC000"/>
                </a:solidFill>
              </a:rPr>
              <a:t>means</a:t>
            </a:r>
            <a:r>
              <a:rPr lang="de-DE" dirty="0" smtClean="0">
                <a:solidFill>
                  <a:srgbClr val="FFC000"/>
                </a:solidFill>
              </a:rPr>
              <a:t>“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88536" y="935583"/>
            <a:ext cx="7795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smtClean="0">
                <a:solidFill>
                  <a:srgbClr val="1B354E"/>
                </a:solidFill>
                <a:latin typeface="Segoe UI" panose="020B0502040204020203" pitchFamily="34" charset="0"/>
              </a:rPr>
              <a:t>Goal: </a:t>
            </a:r>
            <a:r>
              <a:rPr lang="de-DE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Obtain</a:t>
            </a:r>
            <a:r>
              <a:rPr lang="de-DE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</a:t>
            </a:r>
            <a:r>
              <a:rPr lang="de-DE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yield</a:t>
            </a:r>
            <a:r>
              <a:rPr lang="de-DE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per </a:t>
            </a:r>
            <a:r>
              <a:rPr lang="de-DE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genotype</a:t>
            </a:r>
            <a:r>
              <a:rPr lang="de-DE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</a:t>
            </a:r>
            <a:r>
              <a:rPr lang="de-DE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and</a:t>
            </a:r>
            <a:r>
              <a:rPr lang="de-DE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</a:t>
            </a:r>
            <a:r>
              <a:rPr lang="de-DE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environment</a:t>
            </a:r>
            <a:r>
              <a:rPr lang="de-DE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</a:t>
            </a:r>
            <a:r>
              <a:rPr lang="de-DE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averaged</a:t>
            </a:r>
            <a:r>
              <a:rPr lang="de-DE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</a:t>
            </a:r>
            <a:r>
              <a:rPr lang="de-DE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over</a:t>
            </a:r>
            <a:r>
              <a:rPr lang="de-DE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</a:t>
            </a:r>
            <a:r>
              <a:rPr lang="de-DE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replicates</a:t>
            </a:r>
            <a:endParaRPr lang="en-US" dirty="0">
              <a:solidFill>
                <a:srgbClr val="1B354E"/>
              </a:solidFill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88536" y="1611861"/>
            <a:ext cx="7014599" cy="818710"/>
            <a:chOff x="88536" y="1508244"/>
            <a:chExt cx="7014599" cy="818710"/>
          </a:xfrm>
        </p:grpSpPr>
        <p:sp>
          <p:nvSpPr>
            <p:cNvPr id="12" name="Rechteck 11"/>
            <p:cNvSpPr/>
            <p:nvPr/>
          </p:nvSpPr>
          <p:spPr>
            <a:xfrm>
              <a:off x="88536" y="1508244"/>
              <a:ext cx="417896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2400" b="1" dirty="0" smtClean="0">
                  <a:solidFill>
                    <a:srgbClr val="1B354E"/>
                  </a:solidFill>
                  <a:latin typeface="Segoe UI" panose="020B0502040204020203" pitchFamily="34" charset="0"/>
                </a:rPr>
                <a:t>Option 1: </a:t>
              </a:r>
              <a:r>
                <a:rPr lang="de-DE" sz="2400" b="1" dirty="0" err="1" smtClean="0">
                  <a:solidFill>
                    <a:srgbClr val="1B354E"/>
                  </a:solidFill>
                  <a:latin typeface="Segoe UI" panose="020B0502040204020203" pitchFamily="34" charset="0"/>
                </a:rPr>
                <a:t>Arithmetic</a:t>
              </a:r>
              <a:r>
                <a:rPr lang="de-DE" sz="2400" b="1" dirty="0" smtClean="0">
                  <a:solidFill>
                    <a:srgbClr val="1B354E"/>
                  </a:solidFill>
                  <a:latin typeface="Segoe UI" panose="020B0502040204020203" pitchFamily="34" charset="0"/>
                </a:rPr>
                <a:t> </a:t>
              </a:r>
              <a:r>
                <a:rPr lang="de-DE" sz="2400" b="1" dirty="0" err="1" smtClean="0">
                  <a:solidFill>
                    <a:srgbClr val="1B354E"/>
                  </a:solidFill>
                  <a:latin typeface="Segoe UI" panose="020B0502040204020203" pitchFamily="34" charset="0"/>
                </a:rPr>
                <a:t>means</a:t>
              </a:r>
              <a:endParaRPr lang="de-DE" sz="2400" b="1" dirty="0" smtClean="0">
                <a:solidFill>
                  <a:srgbClr val="1B354E"/>
                </a:solidFill>
                <a:latin typeface="Segoe UI" panose="020B0502040204020203" pitchFamily="34" charset="0"/>
              </a:endParaRPr>
            </a:p>
          </p:txBody>
        </p:sp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421" y="2038954"/>
              <a:ext cx="6469714" cy="288000"/>
            </a:xfrm>
            <a:prstGeom prst="rect">
              <a:avLst/>
            </a:prstGeom>
            <a:ln>
              <a:solidFill>
                <a:srgbClr val="1A5366"/>
              </a:solidFill>
            </a:ln>
          </p:spPr>
        </p:pic>
      </p:grpSp>
      <p:grpSp>
        <p:nvGrpSpPr>
          <p:cNvPr id="4" name="Gruppieren 3"/>
          <p:cNvGrpSpPr/>
          <p:nvPr/>
        </p:nvGrpSpPr>
        <p:grpSpPr>
          <a:xfrm>
            <a:off x="88536" y="2737516"/>
            <a:ext cx="8741955" cy="3817985"/>
            <a:chOff x="88536" y="2737516"/>
            <a:chExt cx="8741955" cy="38179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hteck 13"/>
                <p:cNvSpPr/>
                <p:nvPr/>
              </p:nvSpPr>
              <p:spPr>
                <a:xfrm>
                  <a:off x="88536" y="2737516"/>
                  <a:ext cx="8741955" cy="196874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de-DE" sz="2400" b="1" dirty="0" smtClean="0">
                      <a:solidFill>
                        <a:srgbClr val="1B354E"/>
                      </a:solidFill>
                      <a:latin typeface="Segoe UI" panose="020B0502040204020203" pitchFamily="34" charset="0"/>
                    </a:rPr>
                    <a:t>Option 2: </a:t>
                  </a:r>
                  <a:r>
                    <a:rPr lang="de-DE" sz="2400" b="1" dirty="0" err="1" smtClean="0">
                      <a:solidFill>
                        <a:srgbClr val="1B354E"/>
                      </a:solidFill>
                      <a:latin typeface="Segoe UI" panose="020B0502040204020203" pitchFamily="34" charset="0"/>
                    </a:rPr>
                    <a:t>Adjusted</a:t>
                  </a:r>
                  <a:r>
                    <a:rPr lang="de-DE" sz="2400" b="1" dirty="0" smtClean="0">
                      <a:solidFill>
                        <a:srgbClr val="1B354E"/>
                      </a:solidFill>
                      <a:latin typeface="Segoe UI" panose="020B0502040204020203" pitchFamily="34" charset="0"/>
                    </a:rPr>
                    <a:t> </a:t>
                  </a:r>
                  <a:r>
                    <a:rPr lang="de-DE" sz="2400" b="1" dirty="0" err="1" smtClean="0">
                      <a:solidFill>
                        <a:srgbClr val="1B354E"/>
                      </a:solidFill>
                      <a:latin typeface="Segoe UI" panose="020B0502040204020203" pitchFamily="34" charset="0"/>
                    </a:rPr>
                    <a:t>means</a:t>
                  </a:r>
                  <a:endParaRPr lang="de-DE" sz="2400" i="1" dirty="0" smtClean="0">
                    <a:solidFill>
                      <a:srgbClr val="1B354E"/>
                    </a:solidFill>
                    <a:latin typeface="Segoe UI" panose="020B0502040204020203" pitchFamily="34" charset="0"/>
                  </a:endParaRPr>
                </a:p>
                <a:p>
                  <a:r>
                    <a:rPr lang="de-DE" sz="2400" dirty="0" err="1" smtClean="0">
                      <a:solidFill>
                        <a:srgbClr val="1B354E"/>
                      </a:solidFill>
                    </a:rPr>
                    <a:t>For</a:t>
                  </a:r>
                  <a:r>
                    <a:rPr lang="de-DE" sz="2400" dirty="0" smtClean="0">
                      <a:solidFill>
                        <a:srgbClr val="1B354E"/>
                      </a:solidFill>
                    </a:rPr>
                    <a:t> </a:t>
                  </a:r>
                  <a:r>
                    <a:rPr lang="de-DE" sz="2400" dirty="0" err="1" smtClean="0">
                      <a:solidFill>
                        <a:srgbClr val="1B354E"/>
                      </a:solidFill>
                    </a:rPr>
                    <a:t>each</a:t>
                  </a:r>
                  <a:r>
                    <a:rPr lang="de-DE" sz="2400" dirty="0" smtClean="0">
                      <a:solidFill>
                        <a:srgbClr val="1B354E"/>
                      </a:solidFill>
                    </a:rPr>
                    <a:t> </a:t>
                  </a:r>
                  <a:r>
                    <a:rPr lang="de-DE" sz="2400" dirty="0" err="1" smtClean="0">
                      <a:solidFill>
                        <a:srgbClr val="1B354E"/>
                      </a:solidFill>
                    </a:rPr>
                    <a:t>environment</a:t>
                  </a:r>
                  <a:r>
                    <a:rPr lang="de-DE" sz="2400" dirty="0" smtClean="0">
                      <a:solidFill>
                        <a:srgbClr val="1B354E"/>
                      </a:solidFill>
                    </a:rPr>
                    <a:t> </a:t>
                  </a:r>
                  <a:r>
                    <a:rPr lang="de-DE" sz="2400" dirty="0" err="1" smtClean="0">
                      <a:solidFill>
                        <a:srgbClr val="1B354E"/>
                      </a:solidFill>
                    </a:rPr>
                    <a:t>separately</a:t>
                  </a:r>
                  <a:r>
                    <a:rPr lang="de-DE" sz="2400" dirty="0" smtClean="0">
                      <a:solidFill>
                        <a:srgbClr val="1B354E"/>
                      </a:solidFill>
                    </a:rPr>
                    <a:t>:</a:t>
                  </a:r>
                </a:p>
                <a:p>
                  <a:pPr marL="457200" indent="-457200">
                    <a:buFont typeface="+mj-lt"/>
                    <a:buAutoNum type="arabicPeriod"/>
                  </a:pPr>
                  <a:r>
                    <a:rPr lang="de-DE" sz="2400" dirty="0" smtClean="0">
                      <a:solidFill>
                        <a:srgbClr val="1B354E"/>
                      </a:solidFill>
                    </a:rPr>
                    <a:t>Fit simple linear </a:t>
                  </a:r>
                  <a:r>
                    <a:rPr lang="de-DE" sz="2400" dirty="0" err="1" smtClean="0">
                      <a:solidFill>
                        <a:srgbClr val="1B354E"/>
                      </a:solidFill>
                    </a:rPr>
                    <a:t>model</a:t>
                  </a:r>
                  <a:r>
                    <a:rPr lang="de-DE" sz="2400" dirty="0" smtClean="0">
                      <a:solidFill>
                        <a:srgbClr val="1B354E"/>
                      </a:solidFill>
                    </a:rPr>
                    <a:t>:</a:t>
                  </a:r>
                  <a14:m>
                    <m:oMath xmlns:m="http://schemas.openxmlformats.org/officeDocument/2006/math">
                      <m:r>
                        <a:rPr lang="de-DE" sz="2400" b="0" i="0" smtClean="0">
                          <a:solidFill>
                            <a:srgbClr val="1B354E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sz="2400" b="0" i="1" smtClean="0">
                              <a:solidFill>
                                <a:srgbClr val="1B354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solidFill>
                                <a:srgbClr val="1B354E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DE" sz="2400" b="0" i="1" smtClean="0">
                              <a:solidFill>
                                <a:srgbClr val="1B354E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de-DE" sz="2400" b="0" i="1" smtClean="0">
                          <a:solidFill>
                            <a:srgbClr val="1B354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solidFill>
                            <a:srgbClr val="1B354E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de-DE" sz="2400" b="0" i="1" smtClean="0">
                          <a:solidFill>
                            <a:srgbClr val="1B354E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400" b="0" i="1" smtClean="0">
                              <a:solidFill>
                                <a:srgbClr val="1B354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solidFill>
                                <a:srgbClr val="1B354E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de-DE" sz="2400" b="0" i="1" smtClean="0">
                              <a:solidFill>
                                <a:srgbClr val="1B354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2400" b="0" i="1" smtClean="0">
                          <a:solidFill>
                            <a:srgbClr val="1B354E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400" b="0" i="1" smtClean="0">
                          <a:solidFill>
                            <a:srgbClr val="1B354E"/>
                          </a:solidFill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de-DE" sz="2400" b="0" i="1" smtClean="0">
                              <a:solidFill>
                                <a:srgbClr val="1B354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solidFill>
                                <a:srgbClr val="1B354E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sz="2400" b="0" i="1" smtClean="0">
                              <a:solidFill>
                                <a:srgbClr val="1B354E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de-DE" sz="2400" b="0" i="1" smtClean="0">
                          <a:solidFill>
                            <a:srgbClr val="1B354E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400" b="0" i="1" smtClean="0">
                              <a:solidFill>
                                <a:srgbClr val="1B354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solidFill>
                                <a:srgbClr val="1B354E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de-DE" sz="2400" b="0" i="1" smtClean="0">
                              <a:solidFill>
                                <a:srgbClr val="1B354E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a14:m>
                  <a:endParaRPr lang="de-DE" sz="2400" b="0" dirty="0" smtClean="0">
                    <a:solidFill>
                      <a:srgbClr val="1B354E"/>
                    </a:solidFill>
                  </a:endParaRPr>
                </a:p>
                <a:p>
                  <a:pPr marL="457200" indent="-457200">
                    <a:buFont typeface="+mj-lt"/>
                    <a:buAutoNum type="arabicPeriod"/>
                  </a:pPr>
                  <a:r>
                    <a:rPr lang="de-DE" sz="2400" dirty="0" err="1" smtClean="0">
                      <a:solidFill>
                        <a:srgbClr val="1B354E"/>
                      </a:solidFill>
                    </a:rPr>
                    <a:t>Calculate</a:t>
                  </a:r>
                  <a:r>
                    <a:rPr lang="de-DE" sz="2400" dirty="0" smtClean="0">
                      <a:solidFill>
                        <a:srgbClr val="1B354E"/>
                      </a:solidFill>
                    </a:rPr>
                    <a:t> </a:t>
                  </a:r>
                  <a:r>
                    <a:rPr lang="de-DE" sz="2400" dirty="0" err="1" smtClean="0">
                      <a:solidFill>
                        <a:srgbClr val="1B354E"/>
                      </a:solidFill>
                    </a:rPr>
                    <a:t>adj.</a:t>
                  </a:r>
                  <a:r>
                    <a:rPr lang="de-DE" sz="2400" dirty="0" smtClean="0">
                      <a:solidFill>
                        <a:srgbClr val="1B354E"/>
                      </a:solidFill>
                    </a:rPr>
                    <a:t> </a:t>
                  </a:r>
                  <a:r>
                    <a:rPr lang="de-DE" sz="2400" dirty="0" err="1" smtClean="0">
                      <a:solidFill>
                        <a:srgbClr val="1B354E"/>
                      </a:solidFill>
                    </a:rPr>
                    <a:t>means</a:t>
                  </a:r>
                  <a:r>
                    <a:rPr lang="de-DE" sz="2400" dirty="0" smtClean="0">
                      <a:solidFill>
                        <a:srgbClr val="1B354E"/>
                      </a:solidFill>
                    </a:rPr>
                    <a:t> per </a:t>
                  </a:r>
                  <a:r>
                    <a:rPr lang="de-DE" sz="2400" dirty="0" err="1" smtClean="0">
                      <a:solidFill>
                        <a:srgbClr val="1B354E"/>
                      </a:solidFill>
                    </a:rPr>
                    <a:t>genotype</a:t>
                  </a:r>
                  <a:endParaRPr lang="de-DE" sz="2400" dirty="0" smtClean="0">
                    <a:solidFill>
                      <a:srgbClr val="1B354E"/>
                    </a:solidFill>
                  </a:endParaRPr>
                </a:p>
                <a:p>
                  <a:pPr marL="457200" indent="-457200">
                    <a:buFont typeface="+mj-lt"/>
                    <a:buAutoNum type="arabicPeriod"/>
                  </a:pPr>
                  <a:r>
                    <a:rPr lang="de-DE" sz="2400" b="0" dirty="0" err="1" smtClean="0">
                      <a:solidFill>
                        <a:srgbClr val="1B354E"/>
                      </a:solidFill>
                    </a:rPr>
                    <a:t>Calculate</a:t>
                  </a:r>
                  <a:r>
                    <a:rPr lang="de-DE" sz="2400" b="0" dirty="0" smtClean="0">
                      <a:solidFill>
                        <a:srgbClr val="1B354E"/>
                      </a:solidFill>
                    </a:rPr>
                    <a:t> </a:t>
                  </a:r>
                  <a:r>
                    <a:rPr lang="de-DE" sz="2400" b="0" dirty="0" err="1" smtClean="0">
                      <a:solidFill>
                        <a:srgbClr val="1B354E"/>
                      </a:solidFill>
                    </a:rPr>
                    <a:t>Smith‘s</a:t>
                  </a:r>
                  <a:r>
                    <a:rPr lang="de-DE" sz="2400" b="0" dirty="0" smtClean="0">
                      <a:solidFill>
                        <a:srgbClr val="1B354E"/>
                      </a:solidFill>
                    </a:rPr>
                    <a:t> </a:t>
                  </a:r>
                  <a:r>
                    <a:rPr lang="de-DE" sz="2400" b="0" dirty="0" err="1" smtClean="0">
                      <a:solidFill>
                        <a:srgbClr val="1B354E"/>
                      </a:solidFill>
                    </a:rPr>
                    <a:t>weights</a:t>
                  </a:r>
                  <a:r>
                    <a:rPr lang="de-DE" sz="2400" b="0" dirty="0" smtClean="0">
                      <a:solidFill>
                        <a:srgbClr val="1B354E"/>
                      </a:solidFill>
                    </a:rPr>
                    <a:t> </a:t>
                  </a:r>
                  <a:r>
                    <a:rPr lang="de-DE" b="0" dirty="0" smtClean="0">
                      <a:solidFill>
                        <a:srgbClr val="1B354E"/>
                      </a:solidFill>
                    </a:rPr>
                    <a:t>(</a:t>
                  </a:r>
                  <a:r>
                    <a:rPr lang="en-US" dirty="0" smtClean="0">
                      <a:solidFill>
                        <a:srgbClr val="1B354E"/>
                      </a:solidFill>
                    </a:rPr>
                    <a:t>Smith </a:t>
                  </a:r>
                  <a:r>
                    <a:rPr lang="en-US" dirty="0">
                      <a:solidFill>
                        <a:srgbClr val="1B354E"/>
                      </a:solidFill>
                    </a:rPr>
                    <a:t>et al., </a:t>
                  </a:r>
                  <a:r>
                    <a:rPr lang="en-US" dirty="0" smtClean="0">
                      <a:solidFill>
                        <a:srgbClr val="1B354E"/>
                      </a:solidFill>
                    </a:rPr>
                    <a:t>2001)</a:t>
                  </a:r>
                  <a:endParaRPr lang="de-DE" b="0" dirty="0" smtClean="0">
                    <a:solidFill>
                      <a:srgbClr val="1B354E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echteck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36" y="2737516"/>
                  <a:ext cx="8741955" cy="196874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116" t="-2167" b="-61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3421" y="4853189"/>
              <a:ext cx="7877158" cy="1702312"/>
            </a:xfrm>
            <a:prstGeom prst="rect">
              <a:avLst/>
            </a:prstGeom>
            <a:ln>
              <a:solidFill>
                <a:srgbClr val="1A5366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86809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05" t="55275"/>
          <a:stretch/>
        </p:blipFill>
        <p:spPr>
          <a:xfrm>
            <a:off x="0" y="3"/>
            <a:ext cx="9143999" cy="888272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88536" y="-63693"/>
            <a:ext cx="70301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dirty="0" err="1" smtClean="0">
                <a:solidFill>
                  <a:schemeClr val="bg1"/>
                </a:solidFill>
              </a:rPr>
              <a:t>GxE</a:t>
            </a:r>
            <a:r>
              <a:rPr lang="de-DE" sz="6000" dirty="0" smtClean="0">
                <a:solidFill>
                  <a:schemeClr val="bg1"/>
                </a:solidFill>
              </a:rPr>
              <a:t> </a:t>
            </a:r>
            <a:r>
              <a:rPr lang="de-DE" sz="6000" dirty="0" err="1" smtClean="0">
                <a:solidFill>
                  <a:schemeClr val="bg1"/>
                </a:solidFill>
              </a:rPr>
              <a:t>means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810103" y="120972"/>
            <a:ext cx="2238103" cy="646331"/>
          </a:xfrm>
          <a:prstGeom prst="rect">
            <a:avLst/>
          </a:prstGeom>
          <a:solidFill>
            <a:srgbClr val="4C648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rgbClr val="FFC000"/>
                </a:solidFill>
              </a:rPr>
              <a:t>R-Code:</a:t>
            </a:r>
          </a:p>
          <a:p>
            <a:pPr algn="ctr"/>
            <a:r>
              <a:rPr lang="de-DE" dirty="0" smtClean="0">
                <a:solidFill>
                  <a:srgbClr val="FFC000"/>
                </a:solidFill>
              </a:rPr>
              <a:t>„02 </a:t>
            </a:r>
            <a:r>
              <a:rPr lang="de-DE" dirty="0" err="1" smtClean="0">
                <a:solidFill>
                  <a:srgbClr val="FFC000"/>
                </a:solidFill>
              </a:rPr>
              <a:t>GxE</a:t>
            </a:r>
            <a:r>
              <a:rPr lang="de-DE" dirty="0" smtClean="0">
                <a:solidFill>
                  <a:srgbClr val="FFC000"/>
                </a:solidFill>
              </a:rPr>
              <a:t> </a:t>
            </a:r>
            <a:r>
              <a:rPr lang="de-DE" dirty="0" err="1" smtClean="0">
                <a:solidFill>
                  <a:srgbClr val="FFC000"/>
                </a:solidFill>
              </a:rPr>
              <a:t>means</a:t>
            </a:r>
            <a:r>
              <a:rPr lang="de-DE" dirty="0" smtClean="0">
                <a:solidFill>
                  <a:srgbClr val="FFC000"/>
                </a:solidFill>
              </a:rPr>
              <a:t>“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72939"/>
            <a:ext cx="9144000" cy="2123927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4"/>
          <a:srcRect l="245" t="11192" r="94898"/>
          <a:stretch/>
        </p:blipFill>
        <p:spPr>
          <a:xfrm>
            <a:off x="4738033" y="3884022"/>
            <a:ext cx="678135" cy="288000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l="75493" t="7298" r="119"/>
          <a:stretch/>
        </p:blipFill>
        <p:spPr>
          <a:xfrm>
            <a:off x="5416168" y="3757748"/>
            <a:ext cx="3405052" cy="3006274"/>
          </a:xfrm>
          <a:prstGeom prst="rect">
            <a:avLst/>
          </a:prstGeom>
        </p:spPr>
      </p:pic>
      <p:sp>
        <p:nvSpPr>
          <p:cNvPr id="20" name="Rechteck 19"/>
          <p:cNvSpPr/>
          <p:nvPr/>
        </p:nvSpPr>
        <p:spPr>
          <a:xfrm>
            <a:off x="5416168" y="3198431"/>
            <a:ext cx="3727831" cy="561698"/>
          </a:xfrm>
          <a:custGeom>
            <a:avLst/>
            <a:gdLst>
              <a:gd name="connsiteX0" fmla="*/ 0 w 3727831"/>
              <a:gd name="connsiteY0" fmla="*/ 0 h 560882"/>
              <a:gd name="connsiteX1" fmla="*/ 3727831 w 3727831"/>
              <a:gd name="connsiteY1" fmla="*/ 0 h 560882"/>
              <a:gd name="connsiteX2" fmla="*/ 3727831 w 3727831"/>
              <a:gd name="connsiteY2" fmla="*/ 560882 h 560882"/>
              <a:gd name="connsiteX3" fmla="*/ 0 w 3727831"/>
              <a:gd name="connsiteY3" fmla="*/ 560882 h 560882"/>
              <a:gd name="connsiteX4" fmla="*/ 0 w 3727831"/>
              <a:gd name="connsiteY4" fmla="*/ 0 h 560882"/>
              <a:gd name="connsiteX0" fmla="*/ 1497875 w 3727831"/>
              <a:gd name="connsiteY0" fmla="*/ 8709 h 560882"/>
              <a:gd name="connsiteX1" fmla="*/ 3727831 w 3727831"/>
              <a:gd name="connsiteY1" fmla="*/ 0 h 560882"/>
              <a:gd name="connsiteX2" fmla="*/ 3727831 w 3727831"/>
              <a:gd name="connsiteY2" fmla="*/ 560882 h 560882"/>
              <a:gd name="connsiteX3" fmla="*/ 0 w 3727831"/>
              <a:gd name="connsiteY3" fmla="*/ 560882 h 560882"/>
              <a:gd name="connsiteX4" fmla="*/ 1497875 w 3727831"/>
              <a:gd name="connsiteY4" fmla="*/ 8709 h 560882"/>
              <a:gd name="connsiteX0" fmla="*/ 1497875 w 3727831"/>
              <a:gd name="connsiteY0" fmla="*/ 8709 h 560882"/>
              <a:gd name="connsiteX1" fmla="*/ 3727831 w 3727831"/>
              <a:gd name="connsiteY1" fmla="*/ 0 h 560882"/>
              <a:gd name="connsiteX2" fmla="*/ 3362071 w 3727831"/>
              <a:gd name="connsiteY2" fmla="*/ 560882 h 560882"/>
              <a:gd name="connsiteX3" fmla="*/ 0 w 3727831"/>
              <a:gd name="connsiteY3" fmla="*/ 560882 h 560882"/>
              <a:gd name="connsiteX4" fmla="*/ 1497875 w 3727831"/>
              <a:gd name="connsiteY4" fmla="*/ 8709 h 560882"/>
              <a:gd name="connsiteX0" fmla="*/ 1483587 w 3727831"/>
              <a:gd name="connsiteY0" fmla="*/ 0 h 561698"/>
              <a:gd name="connsiteX1" fmla="*/ 3727831 w 3727831"/>
              <a:gd name="connsiteY1" fmla="*/ 816 h 561698"/>
              <a:gd name="connsiteX2" fmla="*/ 3362071 w 3727831"/>
              <a:gd name="connsiteY2" fmla="*/ 561698 h 561698"/>
              <a:gd name="connsiteX3" fmla="*/ 0 w 3727831"/>
              <a:gd name="connsiteY3" fmla="*/ 561698 h 561698"/>
              <a:gd name="connsiteX4" fmla="*/ 1483587 w 3727831"/>
              <a:gd name="connsiteY4" fmla="*/ 0 h 561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7831" h="561698">
                <a:moveTo>
                  <a:pt x="1483587" y="0"/>
                </a:moveTo>
                <a:lnTo>
                  <a:pt x="3727831" y="816"/>
                </a:lnTo>
                <a:lnTo>
                  <a:pt x="3362071" y="561698"/>
                </a:lnTo>
                <a:lnTo>
                  <a:pt x="0" y="561698"/>
                </a:lnTo>
                <a:lnTo>
                  <a:pt x="1483587" y="0"/>
                </a:lnTo>
                <a:close/>
              </a:path>
            </a:pathLst>
          </a:custGeom>
          <a:solidFill>
            <a:srgbClr val="1A536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hteck 19"/>
          <p:cNvSpPr/>
          <p:nvPr/>
        </p:nvSpPr>
        <p:spPr>
          <a:xfrm>
            <a:off x="6897189" y="1236617"/>
            <a:ext cx="2246810" cy="1960249"/>
          </a:xfrm>
          <a:prstGeom prst="rect">
            <a:avLst/>
          </a:prstGeom>
          <a:solidFill>
            <a:srgbClr val="1A536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/>
          <p:cNvSpPr/>
          <p:nvPr/>
        </p:nvSpPr>
        <p:spPr>
          <a:xfrm>
            <a:off x="200297" y="5053136"/>
            <a:ext cx="473803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number</a:t>
            </a:r>
            <a:r>
              <a:rPr lang="de-DE" sz="2100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</a:t>
            </a:r>
            <a:r>
              <a:rPr lang="de-DE" sz="2100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of</a:t>
            </a:r>
            <a:r>
              <a:rPr lang="de-DE" sz="2100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</a:t>
            </a:r>
            <a:r>
              <a:rPr lang="de-DE" sz="2100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lines</a:t>
            </a:r>
            <a:r>
              <a:rPr lang="de-DE" sz="2100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</a:t>
            </a:r>
            <a:r>
              <a:rPr lang="de-DE" sz="2100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decreased</a:t>
            </a:r>
            <a:r>
              <a:rPr lang="de-DE" sz="2100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</a:t>
            </a:r>
            <a:r>
              <a:rPr lang="de-DE" sz="2100" dirty="0" err="1" smtClean="0">
                <a:solidFill>
                  <a:srgbClr val="1B354E"/>
                </a:solidFill>
                <a:latin typeface="Segoe UI" panose="020B0502040204020203" pitchFamily="34" charset="0"/>
              </a:rPr>
              <a:t>to</a:t>
            </a:r>
            <a:r>
              <a:rPr lang="de-DE" sz="2100" dirty="0" smtClean="0">
                <a:solidFill>
                  <a:srgbClr val="1B354E"/>
                </a:solidFill>
                <a:latin typeface="Segoe UI" panose="020B0502040204020203" pitchFamily="34" charset="0"/>
              </a:rPr>
              <a:t> 1/3</a:t>
            </a:r>
            <a:endParaRPr lang="de-DE" sz="2100" dirty="0" smtClean="0">
              <a:solidFill>
                <a:srgbClr val="1B354E"/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6406887" y="3288678"/>
            <a:ext cx="2307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>
                <a:solidFill>
                  <a:srgbClr val="1B354E"/>
                </a:solidFill>
                <a:latin typeface="Segoe UI" panose="020B0502040204020203" pitchFamily="34" charset="0"/>
              </a:rPr>
              <a:t>3 </a:t>
            </a:r>
            <a:r>
              <a:rPr lang="de-DE" dirty="0">
                <a:solidFill>
                  <a:srgbClr val="1B354E"/>
                </a:solidFill>
                <a:latin typeface="Segoe UI" panose="020B0502040204020203" pitchFamily="34" charset="0"/>
              </a:rPr>
              <a:t>additional </a:t>
            </a:r>
            <a:r>
              <a:rPr lang="de-DE" dirty="0" err="1">
                <a:solidFill>
                  <a:srgbClr val="1B354E"/>
                </a:solidFill>
                <a:latin typeface="Segoe UI" panose="020B0502040204020203" pitchFamily="34" charset="0"/>
              </a:rPr>
              <a:t>columns</a:t>
            </a:r>
            <a:endParaRPr lang="de-DE" dirty="0">
              <a:solidFill>
                <a:srgbClr val="1B354E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04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0</TotalTime>
  <Words>641</Words>
  <Application>Microsoft Office PowerPoint</Application>
  <PresentationFormat>Bildschirmpräsentation (4:3)</PresentationFormat>
  <Paragraphs>248</Paragraphs>
  <Slides>31</Slides>
  <Notes>31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9" baseType="lpstr">
      <vt:lpstr>Arial</vt:lpstr>
      <vt:lpstr>Cambria Math</vt:lpstr>
      <vt:lpstr>Century Gothic</vt:lpstr>
      <vt:lpstr>Lato Regular</vt:lpstr>
      <vt:lpstr>Segoe UI</vt:lpstr>
      <vt:lpstr>Wingdings</vt:lpstr>
      <vt:lpstr>Wingdings 3</vt:lpstr>
      <vt:lpstr>Ion Boardroom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pschmidt</cp:lastModifiedBy>
  <cp:revision>243</cp:revision>
  <dcterms:created xsi:type="dcterms:W3CDTF">2017-07-05T22:11:43Z</dcterms:created>
  <dcterms:modified xsi:type="dcterms:W3CDTF">2018-04-23T14:42:46Z</dcterms:modified>
</cp:coreProperties>
</file>